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384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2588842" y="335413"/>
            <a:ext cx="5210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Advanced</a:t>
            </a:r>
            <a:r>
              <a:rPr kumimoji="1" lang="ja-JP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kumimoji="1" lang="en-US" altLang="ja-JP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Packaging</a:t>
            </a:r>
            <a:endParaRPr kumimoji="1" lang="ja-JP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E7B0EC73-B996-36F2-B561-6857092DDA58}"/>
              </a:ext>
            </a:extLst>
          </p:cNvPr>
          <p:cNvSpPr txBox="1">
            <a:spLocks/>
          </p:cNvSpPr>
          <p:nvPr/>
        </p:nvSpPr>
        <p:spPr>
          <a:xfrm>
            <a:off x="1196274" y="1983575"/>
            <a:ext cx="2587487" cy="504056"/>
          </a:xfrm>
          <a:prstGeom prst="rect">
            <a:avLst/>
          </a:prstGeom>
        </p:spPr>
        <p:txBody>
          <a:bodyPr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1" lang="ja-JP" sz="4767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altLang="ja-JP" sz="2800" b="1" dirty="0">
                <a:solidFill>
                  <a:schemeClr val="bg1"/>
                </a:solidFill>
                <a:effectLst/>
                <a:latin typeface="Arial Black" panose="020B0A04020102020204" pitchFamily="34" charset="0"/>
              </a:rPr>
              <a:t>HDP-CVD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A9A195E9-4EED-594E-408E-C934C981F4AC}"/>
              </a:ext>
            </a:extLst>
          </p:cNvPr>
          <p:cNvSpPr txBox="1">
            <a:spLocks/>
          </p:cNvSpPr>
          <p:nvPr/>
        </p:nvSpPr>
        <p:spPr>
          <a:xfrm>
            <a:off x="1196274" y="1335503"/>
            <a:ext cx="3528392" cy="504056"/>
          </a:xfrm>
          <a:prstGeom prst="rect">
            <a:avLst/>
          </a:prstGeom>
        </p:spPr>
        <p:txBody>
          <a:bodyPr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1" lang="ja-JP" sz="4767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altLang="ja-JP" sz="2800" b="1" dirty="0">
                <a:solidFill>
                  <a:schemeClr val="bg1"/>
                </a:solidFill>
                <a:effectLst/>
                <a:latin typeface="Arial Black" panose="020B0A04020102020204" pitchFamily="34" charset="0"/>
              </a:rPr>
              <a:t>Plasma-CVD</a:t>
            </a: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C27C4ACA-5594-18C2-23E7-4137098A4248}"/>
              </a:ext>
            </a:extLst>
          </p:cNvPr>
          <p:cNvSpPr txBox="1"/>
          <p:nvPr/>
        </p:nvSpPr>
        <p:spPr>
          <a:xfrm>
            <a:off x="1286425" y="4966926"/>
            <a:ext cx="7368177" cy="1173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PEGASUS</a:t>
            </a:r>
            <a:r>
              <a:rPr lang="ja-JP" altLang="en-US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は、</a:t>
            </a:r>
            <a:r>
              <a:rPr lang="en-US" altLang="ja-JP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AI</a:t>
            </a:r>
            <a:r>
              <a:rPr lang="ja-JP" altLang="en-US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、高速通信のパッケージングに必要とされる絶縁膜の形成が可能な装置です。</a:t>
            </a:r>
            <a:r>
              <a:rPr lang="en-US" altLang="ja-JP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HDP-CVD</a:t>
            </a:r>
            <a:r>
              <a:rPr lang="ja-JP" altLang="en-US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は、カバレッジ性に優れ、</a:t>
            </a:r>
            <a:r>
              <a:rPr lang="en-US" altLang="ja-JP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TSV</a:t>
            </a:r>
            <a:r>
              <a:rPr lang="ja-JP" altLang="en-US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、ガラス、樹脂に対して低温で良質な膜を成膜する事が出来ます。</a:t>
            </a:r>
            <a:endParaRPr lang="en-US" altLang="ja-JP" sz="1200" b="1" dirty="0">
              <a:solidFill>
                <a:srgbClr val="002060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1200" b="1" dirty="0">
                <a:solidFill>
                  <a:srgbClr val="00206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半導体、ディスプレイ、電子部品の用途で培われてきた技術で、大型サイズの基板に生産性の高い装置を提供致します。</a:t>
            </a:r>
          </a:p>
        </p:txBody>
      </p:sp>
      <p:pic>
        <p:nvPicPr>
          <p:cNvPr id="19" name="Picture 4" descr="PowerPoint プレゼンテーション">
            <a:extLst>
              <a:ext uri="{FF2B5EF4-FFF2-40B4-BE49-F238E27FC236}">
                <a16:creationId xmlns:a16="http://schemas.microsoft.com/office/drawing/2014/main" id="{85CA4D7A-9600-2D61-1CB8-8F9A9F545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856" y="2101833"/>
            <a:ext cx="335447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">
            <a:extLst>
              <a:ext uri="{FF2B5EF4-FFF2-40B4-BE49-F238E27FC236}">
                <a16:creationId xmlns:a16="http://schemas.microsoft.com/office/drawing/2014/main" id="{A80D2975-8D30-DF1B-F37F-00321A3060D3}"/>
              </a:ext>
            </a:extLst>
          </p:cNvPr>
          <p:cNvSpPr txBox="1">
            <a:spLocks/>
          </p:cNvSpPr>
          <p:nvPr/>
        </p:nvSpPr>
        <p:spPr>
          <a:xfrm>
            <a:off x="5372738" y="4287831"/>
            <a:ext cx="3384376" cy="432048"/>
          </a:xfrm>
          <a:prstGeom prst="rect">
            <a:avLst/>
          </a:prstGeom>
        </p:spPr>
        <p:txBody>
          <a:bodyPr anchor="b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1" lang="ja-JP" sz="4767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altLang="ja-JP" sz="16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510×515</a:t>
            </a:r>
            <a:r>
              <a:rPr lang="ja-JP" altLang="en-US" sz="16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　</a:t>
            </a:r>
            <a:r>
              <a:rPr lang="en-US" altLang="ja-JP" sz="16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Glass Interposer</a:t>
            </a:r>
          </a:p>
        </p:txBody>
      </p:sp>
      <p:sp>
        <p:nvSpPr>
          <p:cNvPr id="21" name="Rectangle 1">
            <a:extLst>
              <a:ext uri="{FF2B5EF4-FFF2-40B4-BE49-F238E27FC236}">
                <a16:creationId xmlns:a16="http://schemas.microsoft.com/office/drawing/2014/main" id="{1802D152-3409-6FB1-DC2C-0F2D1B8201CE}"/>
              </a:ext>
            </a:extLst>
          </p:cNvPr>
          <p:cNvSpPr txBox="1">
            <a:spLocks/>
          </p:cNvSpPr>
          <p:nvPr/>
        </p:nvSpPr>
        <p:spPr>
          <a:xfrm>
            <a:off x="1484306" y="4287831"/>
            <a:ext cx="3528392" cy="432048"/>
          </a:xfrm>
          <a:prstGeom prst="rect">
            <a:avLst/>
          </a:prstGeom>
        </p:spPr>
        <p:txBody>
          <a:bodyPr anchor="b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1" lang="ja-JP" sz="4767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altLang="ja-JP" sz="1800" b="1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Insulating film formation</a:t>
            </a:r>
          </a:p>
        </p:txBody>
      </p:sp>
      <p:pic>
        <p:nvPicPr>
          <p:cNvPr id="22" name="図 21">
            <a:extLst>
              <a:ext uri="{FF2B5EF4-FFF2-40B4-BE49-F238E27FC236}">
                <a16:creationId xmlns:a16="http://schemas.microsoft.com/office/drawing/2014/main" id="{A636525E-2108-839D-295D-E313974DD8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917" y="1461317"/>
            <a:ext cx="3492991" cy="2927225"/>
          </a:xfrm>
          <a:prstGeom prst="rect">
            <a:avLst/>
          </a:prstGeom>
        </p:spPr>
      </p:pic>
      <p:cxnSp>
        <p:nvCxnSpPr>
          <p:cNvPr id="7" name="直線コネクタ 6">
            <a:extLst>
              <a:ext uri="{FF2B5EF4-FFF2-40B4-BE49-F238E27FC236}">
                <a16:creationId xmlns:a16="http://schemas.microsoft.com/office/drawing/2014/main" id="{A626E2BD-A99F-A5B3-B1DB-1EF03EADFBC9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2569</TotalTime>
  <Words>86</Words>
  <Application>Microsoft Office PowerPoint</Application>
  <PresentationFormat>A4 210 x 297 mm</PresentationFormat>
  <Paragraphs>7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游ゴシック</vt:lpstr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133</cp:revision>
  <cp:lastPrinted>2026-09-08T07:13:03Z</cp:lastPrinted>
  <dcterms:created xsi:type="dcterms:W3CDTF">2022-07-05T09:11:24Z</dcterms:created>
  <dcterms:modified xsi:type="dcterms:W3CDTF">2026-09-11T04:13:10Z</dcterms:modified>
</cp:coreProperties>
</file>