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</p:sldIdLst>
  <p:sldSz cx="9906000" cy="6858000" type="A4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スタイル (中間)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92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1"/>
            </a:lvl1pPr>
            <a:lvl2pPr marL="457181" indent="0" algn="ctr">
              <a:buNone/>
              <a:defRPr sz="2000"/>
            </a:lvl2pPr>
            <a:lvl3pPr marL="914362" indent="0" algn="ctr">
              <a:buNone/>
              <a:defRPr sz="1800"/>
            </a:lvl3pPr>
            <a:lvl4pPr marL="1371543" indent="0" algn="ctr">
              <a:buNone/>
              <a:defRPr sz="1600"/>
            </a:lvl4pPr>
            <a:lvl5pPr marL="1828723" indent="0" algn="ctr">
              <a:buNone/>
              <a:defRPr sz="1600"/>
            </a:lvl5pPr>
            <a:lvl6pPr marL="2285905" indent="0" algn="ctr">
              <a:buNone/>
              <a:defRPr sz="1600"/>
            </a:lvl6pPr>
            <a:lvl7pPr marL="2743085" indent="0" algn="ctr">
              <a:buNone/>
              <a:defRPr sz="1600"/>
            </a:lvl7pPr>
            <a:lvl8pPr marL="3200266" indent="0" algn="ctr">
              <a:buNone/>
              <a:defRPr sz="1600"/>
            </a:lvl8pPr>
            <a:lvl9pPr marL="3657446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848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4976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6"/>
            <a:ext cx="8543925" cy="1500187"/>
          </a:xfrm>
        </p:spPr>
        <p:txBody>
          <a:bodyPr/>
          <a:lstStyle>
            <a:lvl1pPr marL="0" indent="0">
              <a:buNone/>
              <a:defRPr sz="2401">
                <a:solidFill>
                  <a:schemeClr val="tx1"/>
                </a:solidFill>
              </a:defRPr>
            </a:lvl1pPr>
            <a:lvl2pPr marL="45718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7822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1877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30" y="1681164"/>
            <a:ext cx="4190702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30" y="2505076"/>
            <a:ext cx="4190702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4208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8036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694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8"/>
            <a:ext cx="5014913" cy="487362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401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8563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8"/>
            <a:ext cx="5014913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81" indent="0">
              <a:buNone/>
              <a:defRPr sz="2799"/>
            </a:lvl2pPr>
            <a:lvl3pPr marL="914362" indent="0">
              <a:buNone/>
              <a:defRPr sz="2401"/>
            </a:lvl3pPr>
            <a:lvl4pPr marL="1371543" indent="0">
              <a:buNone/>
              <a:defRPr sz="2000"/>
            </a:lvl4pPr>
            <a:lvl5pPr marL="1828723" indent="0">
              <a:buNone/>
              <a:defRPr sz="2000"/>
            </a:lvl5pPr>
            <a:lvl6pPr marL="2285905" indent="0">
              <a:buNone/>
              <a:defRPr sz="2000"/>
            </a:lvl6pPr>
            <a:lvl7pPr marL="2743085" indent="0">
              <a:buNone/>
              <a:defRPr sz="2000"/>
            </a:lvl7pPr>
            <a:lvl8pPr marL="3200266" indent="0">
              <a:buNone/>
              <a:defRPr sz="2000"/>
            </a:lvl8pPr>
            <a:lvl9pPr marL="3657446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59979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7772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9565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5213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362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1" indent="-228591" algn="l" defTabSz="91436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771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1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4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2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A1D45-1D96-1335-C040-81DF97E61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4C268375-1B97-FCE0-B129-E6736D86BAA4}"/>
              </a:ext>
            </a:extLst>
          </p:cNvPr>
          <p:cNvSpPr txBox="1"/>
          <p:nvPr/>
        </p:nvSpPr>
        <p:spPr>
          <a:xfrm>
            <a:off x="3720129" y="335415"/>
            <a:ext cx="49298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200" b="1" dirty="0">
                <a:latin typeface="Arial Black" panose="020B0A04020102020204" pitchFamily="34" charset="0"/>
              </a:rPr>
              <a:t>Hard</a:t>
            </a:r>
            <a:r>
              <a:rPr kumimoji="1" lang="ja-JP" altLang="en-US" sz="3200" b="1" dirty="0">
                <a:latin typeface="Arial Black" panose="020B0A04020102020204" pitchFamily="34" charset="0"/>
              </a:rPr>
              <a:t> </a:t>
            </a:r>
            <a:r>
              <a:rPr kumimoji="1" lang="en-US" altLang="ja-JP" sz="3200" b="1" dirty="0">
                <a:latin typeface="Arial Black" panose="020B0A04020102020204" pitchFamily="34" charset="0"/>
              </a:rPr>
              <a:t>Mask</a:t>
            </a:r>
            <a:endParaRPr kumimoji="1" lang="ja-JP" altLang="en-US" sz="2400" b="1" dirty="0">
              <a:latin typeface="Arial Black" panose="020B0A04020102020204" pitchFamily="34" charset="0"/>
            </a:endParaRPr>
          </a:p>
        </p:txBody>
      </p:sp>
      <p:sp>
        <p:nvSpPr>
          <p:cNvPr id="3" name="直角三角形 2">
            <a:extLst>
              <a:ext uri="{FF2B5EF4-FFF2-40B4-BE49-F238E27FC236}">
                <a16:creationId xmlns:a16="http://schemas.microsoft.com/office/drawing/2014/main" id="{E17BF163-6C7E-AD80-B7A5-BC2C3446C7EC}"/>
              </a:ext>
            </a:extLst>
          </p:cNvPr>
          <p:cNvSpPr/>
          <p:nvPr/>
        </p:nvSpPr>
        <p:spPr>
          <a:xfrm rot="5400000">
            <a:off x="148106" y="160985"/>
            <a:ext cx="1030310" cy="1017432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直角三角形 3">
            <a:extLst>
              <a:ext uri="{FF2B5EF4-FFF2-40B4-BE49-F238E27FC236}">
                <a16:creationId xmlns:a16="http://schemas.microsoft.com/office/drawing/2014/main" id="{F4AE8237-A8A7-D3EC-D9EE-4C5E3E904D08}"/>
              </a:ext>
            </a:extLst>
          </p:cNvPr>
          <p:cNvSpPr/>
          <p:nvPr/>
        </p:nvSpPr>
        <p:spPr>
          <a:xfrm rot="16200000">
            <a:off x="8729729" y="5694608"/>
            <a:ext cx="1023871" cy="1045336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0FC4D490-6D04-F804-357E-1A811F6AA67F}"/>
              </a:ext>
            </a:extLst>
          </p:cNvPr>
          <p:cNvSpPr/>
          <p:nvPr/>
        </p:nvSpPr>
        <p:spPr>
          <a:xfrm>
            <a:off x="128788" y="154548"/>
            <a:ext cx="9633398" cy="6555346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6" name="図 5">
            <a:extLst>
              <a:ext uri="{FF2B5EF4-FFF2-40B4-BE49-F238E27FC236}">
                <a16:creationId xmlns:a16="http://schemas.microsoft.com/office/drawing/2014/main" id="{FF13F8D9-5CB0-FC12-4CAB-A9A405FED4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5036" y="1984202"/>
            <a:ext cx="2928911" cy="2196684"/>
          </a:xfrm>
          <a:prstGeom prst="rect">
            <a:avLst/>
          </a:prstGeom>
        </p:spPr>
      </p:pic>
      <p:graphicFrame>
        <p:nvGraphicFramePr>
          <p:cNvPr id="7" name="表 6">
            <a:extLst>
              <a:ext uri="{FF2B5EF4-FFF2-40B4-BE49-F238E27FC236}">
                <a16:creationId xmlns:a16="http://schemas.microsoft.com/office/drawing/2014/main" id="{62E91FF9-49E9-3D1A-DF61-0DF9C10ECB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772465"/>
              </p:ext>
            </p:extLst>
          </p:nvPr>
        </p:nvGraphicFramePr>
        <p:xfrm>
          <a:off x="5283651" y="4672025"/>
          <a:ext cx="3582422" cy="13828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2341">
                  <a:extLst>
                    <a:ext uri="{9D8B030D-6E8A-4147-A177-3AD203B41FA5}">
                      <a16:colId xmlns:a16="http://schemas.microsoft.com/office/drawing/2014/main" val="4192931779"/>
                    </a:ext>
                  </a:extLst>
                </a:gridCol>
                <a:gridCol w="2000081">
                  <a:extLst>
                    <a:ext uri="{9D8B030D-6E8A-4147-A177-3AD203B41FA5}">
                      <a16:colId xmlns:a16="http://schemas.microsoft.com/office/drawing/2014/main" val="1644409679"/>
                    </a:ext>
                  </a:extLst>
                </a:gridCol>
              </a:tblGrid>
              <a:tr h="22483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項目</a:t>
                      </a:r>
                    </a:p>
                  </a:txBody>
                  <a:tcPr marL="29326" marR="29326" marT="14663" marB="14663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游ゴシック" panose="020B0400000000000000" pitchFamily="50" charset="-128"/>
                          <a:ea typeface="+mn-ea"/>
                        </a:rPr>
                        <a:t>内容</a:t>
                      </a:r>
                      <a:endParaRPr kumimoji="1" lang="en-US" altLang="ja-JP" sz="1300" b="1" dirty="0">
                        <a:latin typeface="游ゴシック" panose="020B0400000000000000" pitchFamily="50" charset="-128"/>
                        <a:ea typeface="+mn-ea"/>
                      </a:endParaRPr>
                    </a:p>
                  </a:txBody>
                  <a:tcPr marL="29326" marR="29326" marT="14663" marB="14663"/>
                </a:tc>
                <a:extLst>
                  <a:ext uri="{0D108BD9-81ED-4DB2-BD59-A6C34878D82A}">
                    <a16:rowId xmlns:a16="http://schemas.microsoft.com/office/drawing/2014/main" val="1951053654"/>
                  </a:ext>
                </a:extLst>
              </a:tr>
              <a:tr h="224832">
                <a:tc>
                  <a:txBody>
                    <a:bodyPr/>
                    <a:lstStyle/>
                    <a:p>
                      <a:r>
                        <a:rPr kumimoji="1" lang="ja-JP" altLang="en-US" sz="1100" b="1" dirty="0">
                          <a:latin typeface="游ゴシック" panose="020B0400000000000000" pitchFamily="50" charset="-128"/>
                          <a:ea typeface="+mn-ea"/>
                        </a:rPr>
                        <a:t>膜種</a:t>
                      </a:r>
                      <a:endParaRPr kumimoji="1" lang="en-US" altLang="ja-JP" sz="1100" b="1" dirty="0">
                        <a:latin typeface="游ゴシック" panose="020B0400000000000000" pitchFamily="50" charset="-128"/>
                        <a:ea typeface="+mn-ea"/>
                      </a:endParaRPr>
                    </a:p>
                  </a:txBody>
                  <a:tcPr marL="29326" marR="29326" marT="14663" marB="14663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100" b="1" baseline="0" dirty="0"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SiO</a:t>
                      </a:r>
                      <a:r>
                        <a:rPr kumimoji="1" lang="en-US" altLang="ja-JP" sz="800" b="1" baseline="0" dirty="0"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2</a:t>
                      </a:r>
                      <a:endParaRPr kumimoji="1" lang="ja-JP" altLang="en-US" sz="800" b="1" baseline="0" dirty="0"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29326" marR="29326" marT="14663" marB="14663"/>
                </a:tc>
                <a:extLst>
                  <a:ext uri="{0D108BD9-81ED-4DB2-BD59-A6C34878D82A}">
                    <a16:rowId xmlns:a16="http://schemas.microsoft.com/office/drawing/2014/main" val="3458463632"/>
                  </a:ext>
                </a:extLst>
              </a:tr>
              <a:tr h="256080">
                <a:tc>
                  <a:txBody>
                    <a:bodyPr/>
                    <a:lstStyle/>
                    <a:p>
                      <a:r>
                        <a:rPr kumimoji="1" lang="ja-JP" altLang="en-US" sz="1100" b="1" dirty="0">
                          <a:latin typeface="游ゴシック" panose="020B0400000000000000" pitchFamily="50" charset="-128"/>
                          <a:ea typeface="+mn-ea"/>
                        </a:rPr>
                        <a:t>膜厚</a:t>
                      </a:r>
                      <a:endParaRPr kumimoji="1" lang="en-US" altLang="ja-JP" sz="1100" b="1" dirty="0">
                        <a:latin typeface="游ゴシック" panose="020B0400000000000000" pitchFamily="50" charset="-128"/>
                        <a:ea typeface="+mn-ea"/>
                      </a:endParaRPr>
                    </a:p>
                  </a:txBody>
                  <a:tcPr marL="29326" marR="29326" marT="14663" marB="14663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100" b="1" baseline="0" dirty="0"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4.9µ</a:t>
                      </a:r>
                      <a:r>
                        <a:rPr kumimoji="1" lang="ja-JP" altLang="en-US" sz="1100" b="1" baseline="0" dirty="0"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ｍ</a:t>
                      </a:r>
                    </a:p>
                  </a:txBody>
                  <a:tcPr marL="29326" marR="29326" marT="14663" marB="14663"/>
                </a:tc>
                <a:extLst>
                  <a:ext uri="{0D108BD9-81ED-4DB2-BD59-A6C34878D82A}">
                    <a16:rowId xmlns:a16="http://schemas.microsoft.com/office/drawing/2014/main" val="662773741"/>
                  </a:ext>
                </a:extLst>
              </a:tr>
              <a:tr h="224832">
                <a:tc>
                  <a:txBody>
                    <a:bodyPr/>
                    <a:lstStyle/>
                    <a:p>
                      <a:r>
                        <a:rPr kumimoji="1" lang="ja-JP" altLang="en-US" sz="1100" b="1" dirty="0">
                          <a:latin typeface="游ゴシック" panose="020B0400000000000000" pitchFamily="50" charset="-128"/>
                          <a:ea typeface="+mn-ea"/>
                        </a:rPr>
                        <a:t>膜密度</a:t>
                      </a:r>
                      <a:endParaRPr kumimoji="1" lang="ja-JP" altLang="en-US" sz="1100" b="1" dirty="0"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29326" marR="29326" marT="14663" marB="14663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100" b="1" dirty="0"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2.2g/cm</a:t>
                      </a:r>
                      <a:r>
                        <a:rPr kumimoji="1" lang="en-US" altLang="ja-JP" sz="1100" b="1" baseline="30000" dirty="0"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3</a:t>
                      </a:r>
                      <a:endParaRPr kumimoji="1" lang="ja-JP" altLang="en-US" sz="1100" b="1" baseline="30000" dirty="0"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29326" marR="29326" marT="14663" marB="14663"/>
                </a:tc>
                <a:extLst>
                  <a:ext uri="{0D108BD9-81ED-4DB2-BD59-A6C34878D82A}">
                    <a16:rowId xmlns:a16="http://schemas.microsoft.com/office/drawing/2014/main" val="3142562788"/>
                  </a:ext>
                </a:extLst>
              </a:tr>
              <a:tr h="224832">
                <a:tc>
                  <a:txBody>
                    <a:bodyPr/>
                    <a:lstStyle/>
                    <a:p>
                      <a:r>
                        <a:rPr kumimoji="1" lang="ja-JP" altLang="en-US" sz="1100" b="1" dirty="0">
                          <a:latin typeface="游ゴシック" panose="020B0400000000000000" pitchFamily="50" charset="-128"/>
                          <a:ea typeface="+mn-ea"/>
                        </a:rPr>
                        <a:t>反り（</a:t>
                      </a:r>
                      <a:r>
                        <a:rPr kumimoji="1" lang="en-US" altLang="ja-JP" sz="1100" b="1" dirty="0">
                          <a:latin typeface="游ゴシック" panose="020B0400000000000000" pitchFamily="50" charset="-128"/>
                          <a:ea typeface="+mn-ea"/>
                        </a:rPr>
                        <a:t>φ8</a:t>
                      </a:r>
                      <a:r>
                        <a:rPr kumimoji="1" lang="ja-JP" altLang="en-US" sz="1100" b="1" dirty="0">
                          <a:latin typeface="游ゴシック" panose="020B0400000000000000" pitchFamily="50" charset="-128"/>
                          <a:ea typeface="+mn-ea"/>
                        </a:rPr>
                        <a:t>）</a:t>
                      </a:r>
                      <a:endParaRPr kumimoji="1" lang="ja-JP" altLang="en-US" sz="1100" b="1" dirty="0"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29326" marR="29326" marT="14663" marB="14663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△</a:t>
                      </a:r>
                      <a:r>
                        <a:rPr kumimoji="1" lang="en-US" altLang="ja-JP" sz="1100" b="1" dirty="0"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Bow</a:t>
                      </a:r>
                      <a:r>
                        <a:rPr kumimoji="1" lang="ja-JP" altLang="en-US" sz="1100" b="1" dirty="0"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（＜</a:t>
                      </a:r>
                      <a:r>
                        <a:rPr kumimoji="1" lang="en-US" altLang="ja-JP" sz="1100" b="1" dirty="0"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10µm</a:t>
                      </a:r>
                      <a:r>
                        <a:rPr kumimoji="1" lang="ja-JP" altLang="en-US" sz="1100" b="1" dirty="0"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）</a:t>
                      </a:r>
                    </a:p>
                  </a:txBody>
                  <a:tcPr marL="29326" marR="29326" marT="14663" marB="14663"/>
                </a:tc>
                <a:extLst>
                  <a:ext uri="{0D108BD9-81ED-4DB2-BD59-A6C34878D82A}">
                    <a16:rowId xmlns:a16="http://schemas.microsoft.com/office/drawing/2014/main" val="3212846653"/>
                  </a:ext>
                </a:extLst>
              </a:tr>
              <a:tr h="224832">
                <a:tc>
                  <a:txBody>
                    <a:bodyPr/>
                    <a:lstStyle/>
                    <a:p>
                      <a:r>
                        <a:rPr kumimoji="1" lang="ja-JP" altLang="en-US" sz="1100" b="1" dirty="0">
                          <a:latin typeface="游ゴシック" panose="020B0400000000000000" pitchFamily="50" charset="-128"/>
                          <a:ea typeface="+mn-ea"/>
                        </a:rPr>
                        <a:t>エッチレート</a:t>
                      </a:r>
                      <a:endParaRPr kumimoji="1" lang="ja-JP" altLang="en-US" sz="1100" b="1" dirty="0"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29326" marR="29326" marT="14663" marB="14663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100" b="1" dirty="0"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BHF</a:t>
                      </a:r>
                      <a:r>
                        <a:rPr kumimoji="1" lang="ja-JP" altLang="en-US" sz="1100" b="1" dirty="0"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（</a:t>
                      </a:r>
                      <a:r>
                        <a:rPr kumimoji="1" lang="en-US" altLang="ja-JP" sz="1100" b="1" dirty="0"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150nm/min</a:t>
                      </a:r>
                      <a:r>
                        <a:rPr kumimoji="1" lang="ja-JP" altLang="en-US" sz="1100" b="1" dirty="0"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）</a:t>
                      </a:r>
                    </a:p>
                  </a:txBody>
                  <a:tcPr marL="29326" marR="29326" marT="14663" marB="14663"/>
                </a:tc>
                <a:extLst>
                  <a:ext uri="{0D108BD9-81ED-4DB2-BD59-A6C34878D82A}">
                    <a16:rowId xmlns:a16="http://schemas.microsoft.com/office/drawing/2014/main" val="2814197994"/>
                  </a:ext>
                </a:extLst>
              </a:tr>
            </a:tbl>
          </a:graphicData>
        </a:graphic>
      </p:graphicFrame>
      <p:sp>
        <p:nvSpPr>
          <p:cNvPr id="8" name="四角形: 角を丸くする 7">
            <a:extLst>
              <a:ext uri="{FF2B5EF4-FFF2-40B4-BE49-F238E27FC236}">
                <a16:creationId xmlns:a16="http://schemas.microsoft.com/office/drawing/2014/main" id="{707EDF11-6B4E-B560-EF9F-DD0FEA6FD7FF}"/>
              </a:ext>
            </a:extLst>
          </p:cNvPr>
          <p:cNvSpPr/>
          <p:nvPr/>
        </p:nvSpPr>
        <p:spPr>
          <a:xfrm>
            <a:off x="5808729" y="1384237"/>
            <a:ext cx="2229552" cy="38038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7"/>
          </a:p>
        </p:txBody>
      </p:sp>
      <p:sp>
        <p:nvSpPr>
          <p:cNvPr id="9" name="正方形/長方形 8">
            <a:extLst>
              <a:ext uri="{FF2B5EF4-FFF2-40B4-BE49-F238E27FC236}">
                <a16:creationId xmlns:a16="http://schemas.microsoft.com/office/drawing/2014/main" id="{1D47B394-FDE8-F850-8BDE-26A409362C77}"/>
              </a:ext>
            </a:extLst>
          </p:cNvPr>
          <p:cNvSpPr/>
          <p:nvPr/>
        </p:nvSpPr>
        <p:spPr>
          <a:xfrm>
            <a:off x="6020096" y="1420370"/>
            <a:ext cx="2336237" cy="285705"/>
          </a:xfrm>
          <a:prstGeom prst="rect">
            <a:avLst/>
          </a:prstGeom>
          <a:noFill/>
        </p:spPr>
        <p:txBody>
          <a:bodyPr wrap="square" lIns="39101" tIns="19551" rIns="39101" bIns="19551">
            <a:spAutoFit/>
          </a:bodyPr>
          <a:lstStyle/>
          <a:p>
            <a:r>
              <a:rPr lang="en-US" altLang="ja-JP" sz="1600" b="1" spc="21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SiO</a:t>
            </a:r>
            <a:r>
              <a:rPr lang="en-US" altLang="ja-JP" sz="1200" b="1" spc="21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2</a:t>
            </a:r>
            <a:r>
              <a:rPr lang="ja-JP" altLang="en-US" sz="1600" b="1" spc="21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 </a:t>
            </a:r>
            <a:r>
              <a:rPr lang="en-US" altLang="ja-JP" sz="1600" b="1" spc="21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Hard</a:t>
            </a:r>
            <a:r>
              <a:rPr lang="ja-JP" altLang="en-US" sz="1600" b="1" spc="21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 </a:t>
            </a:r>
            <a:r>
              <a:rPr lang="en-US" altLang="ja-JP" sz="1600" b="1" spc="21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Mask</a:t>
            </a:r>
          </a:p>
        </p:txBody>
      </p:sp>
      <p:sp>
        <p:nvSpPr>
          <p:cNvPr id="10" name="正方形/長方形 9">
            <a:extLst>
              <a:ext uri="{FF2B5EF4-FFF2-40B4-BE49-F238E27FC236}">
                <a16:creationId xmlns:a16="http://schemas.microsoft.com/office/drawing/2014/main" id="{D590DE2D-F938-B333-BE1E-398C30BDACCA}"/>
              </a:ext>
            </a:extLst>
          </p:cNvPr>
          <p:cNvSpPr/>
          <p:nvPr/>
        </p:nvSpPr>
        <p:spPr>
          <a:xfrm>
            <a:off x="5710552" y="2711217"/>
            <a:ext cx="806994" cy="285705"/>
          </a:xfrm>
          <a:prstGeom prst="rect">
            <a:avLst/>
          </a:prstGeom>
          <a:noFill/>
        </p:spPr>
        <p:txBody>
          <a:bodyPr wrap="square" lIns="39101" tIns="19551" rIns="39101" bIns="19551">
            <a:spAutoFit/>
          </a:bodyPr>
          <a:lstStyle/>
          <a:p>
            <a:r>
              <a:rPr lang="en-US" altLang="ja-JP" sz="1600" b="1" spc="21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4.9µ</a:t>
            </a:r>
            <a:r>
              <a:rPr lang="ja-JP" altLang="en-US" sz="1600" b="1" spc="21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ｍ</a:t>
            </a:r>
            <a:endParaRPr lang="en-US" altLang="ja-JP" sz="1600" b="1" spc="21" dirty="0">
              <a:ln w="0"/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+mn-ea"/>
            </a:endParaRPr>
          </a:p>
        </p:txBody>
      </p:sp>
      <p:graphicFrame>
        <p:nvGraphicFramePr>
          <p:cNvPr id="18" name="表 15">
            <a:extLst>
              <a:ext uri="{FF2B5EF4-FFF2-40B4-BE49-F238E27FC236}">
                <a16:creationId xmlns:a16="http://schemas.microsoft.com/office/drawing/2014/main" id="{F5DB62AD-FB09-CFF8-E15B-96F6A6E9C7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4479625"/>
              </p:ext>
            </p:extLst>
          </p:nvPr>
        </p:nvGraphicFramePr>
        <p:xfrm>
          <a:off x="1009382" y="3477338"/>
          <a:ext cx="3549366" cy="259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3818">
                  <a:extLst>
                    <a:ext uri="{9D8B030D-6E8A-4147-A177-3AD203B41FA5}">
                      <a16:colId xmlns:a16="http://schemas.microsoft.com/office/drawing/2014/main" val="1179825803"/>
                    </a:ext>
                  </a:extLst>
                </a:gridCol>
                <a:gridCol w="1815548">
                  <a:extLst>
                    <a:ext uri="{9D8B030D-6E8A-4147-A177-3AD203B41FA5}">
                      <a16:colId xmlns:a16="http://schemas.microsoft.com/office/drawing/2014/main" val="2645818577"/>
                    </a:ext>
                  </a:extLst>
                </a:gridCol>
              </a:tblGrid>
              <a:tr h="179703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項目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内容）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8799918"/>
                  </a:ext>
                </a:extLst>
              </a:tr>
              <a:tr h="179703">
                <a:tc>
                  <a:txBody>
                    <a:bodyPr/>
                    <a:lstStyle/>
                    <a:p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材料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100" b="1" dirty="0">
                          <a:latin typeface="+mn-ea"/>
                          <a:ea typeface="+mn-ea"/>
                        </a:rPr>
                        <a:t>C2H2</a:t>
                      </a:r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100" b="1" dirty="0">
                          <a:latin typeface="+mn-ea"/>
                          <a:ea typeface="+mn-ea"/>
                        </a:rPr>
                        <a:t>CH4</a:t>
                      </a:r>
                      <a:endParaRPr kumimoji="1" lang="ja-JP" altLang="en-US" sz="1100" b="1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4975085"/>
                  </a:ext>
                </a:extLst>
              </a:tr>
              <a:tr h="179703">
                <a:tc>
                  <a:txBody>
                    <a:bodyPr/>
                    <a:lstStyle/>
                    <a:p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成膜温度（℃）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baseline="0" dirty="0">
                          <a:latin typeface="+mn-ea"/>
                          <a:ea typeface="+mn-ea"/>
                        </a:rPr>
                        <a:t>～</a:t>
                      </a:r>
                      <a:r>
                        <a:rPr kumimoji="1" lang="en-US" altLang="ja-JP" sz="1100" b="1" baseline="0" dirty="0">
                          <a:latin typeface="+mn-ea"/>
                          <a:ea typeface="+mn-ea"/>
                        </a:rPr>
                        <a:t>400</a:t>
                      </a:r>
                      <a:endParaRPr kumimoji="1" lang="ja-JP" altLang="en-US" sz="1100" b="1" baseline="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000219"/>
                  </a:ext>
                </a:extLst>
              </a:tr>
              <a:tr h="179703">
                <a:tc>
                  <a:txBody>
                    <a:bodyPr/>
                    <a:lstStyle/>
                    <a:p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屈折率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～</a:t>
                      </a:r>
                      <a:r>
                        <a:rPr kumimoji="1" lang="en-US" altLang="ja-JP" sz="1100" b="1" dirty="0">
                          <a:latin typeface="+mn-ea"/>
                          <a:ea typeface="+mn-ea"/>
                        </a:rPr>
                        <a:t>1.9</a:t>
                      </a:r>
                      <a:endParaRPr kumimoji="1" lang="ja-JP" altLang="en-US" sz="1100" b="1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7637754"/>
                  </a:ext>
                </a:extLst>
              </a:tr>
              <a:tr h="179703">
                <a:tc>
                  <a:txBody>
                    <a:bodyPr/>
                    <a:lstStyle/>
                    <a:p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絶縁性（</a:t>
                      </a:r>
                      <a:r>
                        <a:rPr kumimoji="1" lang="en-US" altLang="ja-JP" sz="1100" b="1" dirty="0" err="1">
                          <a:latin typeface="+mn-ea"/>
                          <a:ea typeface="+mn-ea"/>
                        </a:rPr>
                        <a:t>Ωcm</a:t>
                      </a:r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100" b="1" dirty="0">
                          <a:latin typeface="+mn-ea"/>
                          <a:ea typeface="+mn-ea"/>
                        </a:rPr>
                        <a:t>5×10</a:t>
                      </a:r>
                      <a:r>
                        <a:rPr kumimoji="1" lang="en-US" altLang="ja-JP" sz="1100" b="1" baseline="30000" dirty="0">
                          <a:latin typeface="+mn-ea"/>
                          <a:ea typeface="+mn-ea"/>
                        </a:rPr>
                        <a:t>10</a:t>
                      </a:r>
                      <a:endParaRPr kumimoji="1" lang="ja-JP" altLang="en-US" sz="1100" b="1" baseline="30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0083200"/>
                  </a:ext>
                </a:extLst>
              </a:tr>
              <a:tr h="179703">
                <a:tc>
                  <a:txBody>
                    <a:bodyPr/>
                    <a:lstStyle/>
                    <a:p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膜密度（</a:t>
                      </a:r>
                      <a:r>
                        <a:rPr kumimoji="1" lang="en-US" altLang="ja-JP" sz="1100" b="1" dirty="0">
                          <a:latin typeface="+mn-ea"/>
                          <a:ea typeface="+mn-ea"/>
                        </a:rPr>
                        <a:t>g/cm3</a:t>
                      </a:r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100" b="1" dirty="0">
                          <a:latin typeface="+mn-ea"/>
                          <a:ea typeface="+mn-ea"/>
                        </a:rPr>
                        <a:t>2.0</a:t>
                      </a:r>
                      <a:endParaRPr kumimoji="1" lang="ja-JP" altLang="en-US" sz="1100" b="1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5979299"/>
                  </a:ext>
                </a:extLst>
              </a:tr>
              <a:tr h="179703">
                <a:tc>
                  <a:txBody>
                    <a:bodyPr/>
                    <a:lstStyle/>
                    <a:p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応力（</a:t>
                      </a:r>
                      <a:r>
                        <a:rPr kumimoji="1" lang="en-US" altLang="ja-JP" sz="1100" b="1" dirty="0">
                          <a:latin typeface="+mn-ea"/>
                          <a:ea typeface="+mn-ea"/>
                        </a:rPr>
                        <a:t>MPa</a:t>
                      </a:r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～</a:t>
                      </a:r>
                      <a:r>
                        <a:rPr kumimoji="1" lang="en-US" altLang="ja-JP" sz="1100" b="1" dirty="0">
                          <a:latin typeface="+mn-ea"/>
                          <a:ea typeface="+mn-ea"/>
                        </a:rPr>
                        <a:t>2000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2114629"/>
                  </a:ext>
                </a:extLst>
              </a:tr>
              <a:tr h="179703">
                <a:tc>
                  <a:txBody>
                    <a:bodyPr/>
                    <a:lstStyle/>
                    <a:p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硬度（</a:t>
                      </a:r>
                      <a:r>
                        <a:rPr kumimoji="1" lang="en-US" altLang="ja-JP" sz="1100" b="1" dirty="0">
                          <a:latin typeface="+mn-ea"/>
                          <a:ea typeface="+mn-ea"/>
                        </a:rPr>
                        <a:t>HV</a:t>
                      </a:r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～</a:t>
                      </a:r>
                      <a:r>
                        <a:rPr kumimoji="1" lang="en-US" altLang="ja-JP" sz="1100" b="1" dirty="0">
                          <a:latin typeface="+mn-ea"/>
                          <a:ea typeface="+mn-ea"/>
                        </a:rPr>
                        <a:t>1000</a:t>
                      </a:r>
                      <a:endParaRPr kumimoji="1" lang="ja-JP" altLang="en-US" sz="1100" b="1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8136637"/>
                  </a:ext>
                </a:extLst>
              </a:tr>
              <a:tr h="179703">
                <a:tc>
                  <a:txBody>
                    <a:bodyPr/>
                    <a:lstStyle/>
                    <a:p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表面粗さ（</a:t>
                      </a:r>
                      <a:r>
                        <a:rPr kumimoji="1" lang="en-US" altLang="ja-JP" sz="1100" b="1" dirty="0">
                          <a:latin typeface="+mn-ea"/>
                          <a:ea typeface="+mn-ea"/>
                        </a:rPr>
                        <a:t>Ra</a:t>
                      </a:r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：</a:t>
                      </a:r>
                      <a:r>
                        <a:rPr kumimoji="1" lang="en-US" altLang="ja-JP" sz="1100" b="1" dirty="0">
                          <a:latin typeface="+mn-ea"/>
                          <a:ea typeface="+mn-ea"/>
                        </a:rPr>
                        <a:t>nm</a:t>
                      </a:r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100" b="1" dirty="0">
                          <a:latin typeface="+mn-ea"/>
                          <a:ea typeface="+mn-ea"/>
                        </a:rPr>
                        <a:t>0.5</a:t>
                      </a:r>
                      <a:endParaRPr kumimoji="1" lang="ja-JP" altLang="en-US" sz="1100" b="1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3843721"/>
                  </a:ext>
                </a:extLst>
              </a:tr>
              <a:tr h="179703">
                <a:tc>
                  <a:txBody>
                    <a:bodyPr/>
                    <a:lstStyle/>
                    <a:p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基板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b="1" dirty="0">
                          <a:latin typeface="+mn-ea"/>
                          <a:ea typeface="+mn-ea"/>
                        </a:rPr>
                        <a:t>～</a:t>
                      </a:r>
                      <a:r>
                        <a:rPr kumimoji="1" lang="en-US" altLang="ja-JP" sz="1100" b="1" dirty="0">
                          <a:latin typeface="+mn-ea"/>
                          <a:ea typeface="+mn-ea"/>
                        </a:rPr>
                        <a:t>φ300mm</a:t>
                      </a:r>
                      <a:endParaRPr kumimoji="1" lang="ja-JP" altLang="en-US" sz="1100" b="1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1557571"/>
                  </a:ext>
                </a:extLst>
              </a:tr>
            </a:tbl>
          </a:graphicData>
        </a:graphic>
      </p:graphicFrame>
      <p:sp>
        <p:nvSpPr>
          <p:cNvPr id="21" name="正方形/長方形 20">
            <a:extLst>
              <a:ext uri="{FF2B5EF4-FFF2-40B4-BE49-F238E27FC236}">
                <a16:creationId xmlns:a16="http://schemas.microsoft.com/office/drawing/2014/main" id="{C23E876B-DD6B-BF89-6FED-E71F895B457F}"/>
              </a:ext>
            </a:extLst>
          </p:cNvPr>
          <p:cNvSpPr/>
          <p:nvPr/>
        </p:nvSpPr>
        <p:spPr>
          <a:xfrm>
            <a:off x="1255786" y="2295395"/>
            <a:ext cx="1547078" cy="34152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正方形/長方形 21">
            <a:extLst>
              <a:ext uri="{FF2B5EF4-FFF2-40B4-BE49-F238E27FC236}">
                <a16:creationId xmlns:a16="http://schemas.microsoft.com/office/drawing/2014/main" id="{9F0E446B-7504-A02C-62CA-C786889BC517}"/>
              </a:ext>
            </a:extLst>
          </p:cNvPr>
          <p:cNvSpPr/>
          <p:nvPr/>
        </p:nvSpPr>
        <p:spPr>
          <a:xfrm>
            <a:off x="1262173" y="2600698"/>
            <a:ext cx="1540691" cy="59385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コンテンツ プレースホルダー 4">
            <a:extLst>
              <a:ext uri="{FF2B5EF4-FFF2-40B4-BE49-F238E27FC236}">
                <a16:creationId xmlns:a16="http://schemas.microsoft.com/office/drawing/2014/main" id="{2C6E1874-211C-CB29-E4B5-12D091F89345}"/>
              </a:ext>
            </a:extLst>
          </p:cNvPr>
          <p:cNvSpPr txBox="1">
            <a:spLocks/>
          </p:cNvSpPr>
          <p:nvPr/>
        </p:nvSpPr>
        <p:spPr>
          <a:xfrm>
            <a:off x="1679985" y="2940471"/>
            <a:ext cx="962025" cy="1691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441986" indent="-441986" algn="l" defTabSz="66038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867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kumimoji="1" sz="2455" kern="1200">
                <a:solidFill>
                  <a:schemeClr val="tx1">
                    <a:lumMod val="75000"/>
                    <a:lumOff val="2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n-cs"/>
              </a:defRPr>
            </a:lvl1pPr>
            <a:lvl2pPr marL="909972" indent="-441986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kumimoji="1" sz="2022" kern="1200">
                <a:solidFill>
                  <a:schemeClr val="tx1">
                    <a:lumMod val="75000"/>
                    <a:lumOff val="2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n-cs"/>
              </a:defRPr>
            </a:lvl2pPr>
            <a:lvl3pPr marL="1299960" indent="-389988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kumimoji="1" sz="1878" kern="1200">
                <a:solidFill>
                  <a:schemeClr val="tx1">
                    <a:lumMod val="75000"/>
                    <a:lumOff val="2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n-cs"/>
              </a:defRPr>
            </a:lvl3pPr>
            <a:lvl4pPr marL="1793945" indent="-337990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kumimoji="1" sz="1589" kern="1200">
                <a:solidFill>
                  <a:schemeClr val="tx1">
                    <a:lumMod val="75000"/>
                    <a:lumOff val="2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n-cs"/>
              </a:defRPr>
            </a:lvl4pPr>
            <a:lvl5pPr marL="2313929" indent="-337990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kumimoji="1" sz="1589" kern="1200">
                <a:solidFill>
                  <a:schemeClr val="tx1">
                    <a:lumMod val="75000"/>
                    <a:lumOff val="2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n-cs"/>
              </a:defRPr>
            </a:lvl5pPr>
            <a:lvl6pPr marL="2744360" indent="-330190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kumimoji="1" sz="173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177680" indent="-330190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kumimoji="1" sz="173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11000" indent="-330190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kumimoji="1" sz="173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044320" indent="-330190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kumimoji="1" sz="173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1200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Si</a:t>
            </a:r>
            <a:r>
              <a:rPr lang="ja-JP" altLang="en-US" sz="1200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ウエハ</a:t>
            </a:r>
          </a:p>
        </p:txBody>
      </p:sp>
      <p:sp>
        <p:nvSpPr>
          <p:cNvPr id="24" name="コンテンツ プレースホルダー 4">
            <a:extLst>
              <a:ext uri="{FF2B5EF4-FFF2-40B4-BE49-F238E27FC236}">
                <a16:creationId xmlns:a16="http://schemas.microsoft.com/office/drawing/2014/main" id="{C76E8C14-CEF0-0AE3-14C3-D429AE59C7C1}"/>
              </a:ext>
            </a:extLst>
          </p:cNvPr>
          <p:cNvSpPr txBox="1">
            <a:spLocks/>
          </p:cNvSpPr>
          <p:nvPr/>
        </p:nvSpPr>
        <p:spPr>
          <a:xfrm>
            <a:off x="3133256" y="2264251"/>
            <a:ext cx="1650780" cy="3476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441986" indent="-441986" algn="l" defTabSz="66038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867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kumimoji="1" sz="2455" kern="1200">
                <a:solidFill>
                  <a:schemeClr val="tx1">
                    <a:lumMod val="75000"/>
                    <a:lumOff val="2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n-cs"/>
              </a:defRPr>
            </a:lvl1pPr>
            <a:lvl2pPr marL="909972" indent="-441986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kumimoji="1" sz="2022" kern="1200">
                <a:solidFill>
                  <a:schemeClr val="tx1">
                    <a:lumMod val="75000"/>
                    <a:lumOff val="2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n-cs"/>
              </a:defRPr>
            </a:lvl2pPr>
            <a:lvl3pPr marL="1299960" indent="-389988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kumimoji="1" sz="1878" kern="1200">
                <a:solidFill>
                  <a:schemeClr val="tx1">
                    <a:lumMod val="75000"/>
                    <a:lumOff val="2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n-cs"/>
              </a:defRPr>
            </a:lvl3pPr>
            <a:lvl4pPr marL="1793945" indent="-337990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kumimoji="1" sz="1589" kern="1200">
                <a:solidFill>
                  <a:schemeClr val="tx1">
                    <a:lumMod val="75000"/>
                    <a:lumOff val="2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n-cs"/>
              </a:defRPr>
            </a:lvl4pPr>
            <a:lvl5pPr marL="2313929" indent="-337990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kumimoji="1" sz="1589" kern="1200">
                <a:solidFill>
                  <a:schemeClr val="tx1">
                    <a:lumMod val="75000"/>
                    <a:lumOff val="2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n-cs"/>
              </a:defRPr>
            </a:lvl5pPr>
            <a:lvl6pPr marL="2744360" indent="-330190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kumimoji="1" sz="173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177680" indent="-330190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kumimoji="1" sz="173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11000" indent="-330190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kumimoji="1" sz="173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044320" indent="-330190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kumimoji="1" sz="173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ja-JP" altLang="en-US" sz="1200" b="1" dirty="0">
                <a:solidFill>
                  <a:schemeClr val="tx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アッシングで除去</a:t>
            </a:r>
          </a:p>
        </p:txBody>
      </p:sp>
      <p:sp>
        <p:nvSpPr>
          <p:cNvPr id="25" name="矢印: 右 24">
            <a:extLst>
              <a:ext uri="{FF2B5EF4-FFF2-40B4-BE49-F238E27FC236}">
                <a16:creationId xmlns:a16="http://schemas.microsoft.com/office/drawing/2014/main" id="{75FA89E2-7DE8-0AB1-5436-AF20166AE8BE}"/>
              </a:ext>
            </a:extLst>
          </p:cNvPr>
          <p:cNvSpPr/>
          <p:nvPr/>
        </p:nvSpPr>
        <p:spPr>
          <a:xfrm>
            <a:off x="2980855" y="2374390"/>
            <a:ext cx="152400" cy="904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正方形/長方形 26">
            <a:extLst>
              <a:ext uri="{FF2B5EF4-FFF2-40B4-BE49-F238E27FC236}">
                <a16:creationId xmlns:a16="http://schemas.microsoft.com/office/drawing/2014/main" id="{5A2CD1CC-62D6-D949-896F-AB973FC47BA5}"/>
              </a:ext>
            </a:extLst>
          </p:cNvPr>
          <p:cNvSpPr/>
          <p:nvPr/>
        </p:nvSpPr>
        <p:spPr>
          <a:xfrm flipH="1">
            <a:off x="1524548" y="2113649"/>
            <a:ext cx="45719" cy="7473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正方形/長方形 28">
            <a:extLst>
              <a:ext uri="{FF2B5EF4-FFF2-40B4-BE49-F238E27FC236}">
                <a16:creationId xmlns:a16="http://schemas.microsoft.com/office/drawing/2014/main" id="{B738AF62-DE24-BE04-B844-80250AFE938D}"/>
              </a:ext>
            </a:extLst>
          </p:cNvPr>
          <p:cNvSpPr/>
          <p:nvPr/>
        </p:nvSpPr>
        <p:spPr>
          <a:xfrm flipH="1">
            <a:off x="1851555" y="2101123"/>
            <a:ext cx="45719" cy="7473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正方形/長方形 29">
            <a:extLst>
              <a:ext uri="{FF2B5EF4-FFF2-40B4-BE49-F238E27FC236}">
                <a16:creationId xmlns:a16="http://schemas.microsoft.com/office/drawing/2014/main" id="{DA37227A-CF73-EA19-1DF2-3D44B08D8D23}"/>
              </a:ext>
            </a:extLst>
          </p:cNvPr>
          <p:cNvSpPr/>
          <p:nvPr/>
        </p:nvSpPr>
        <p:spPr>
          <a:xfrm flipH="1">
            <a:off x="2177665" y="2109793"/>
            <a:ext cx="45719" cy="7473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正方形/長方形 30">
            <a:extLst>
              <a:ext uri="{FF2B5EF4-FFF2-40B4-BE49-F238E27FC236}">
                <a16:creationId xmlns:a16="http://schemas.microsoft.com/office/drawing/2014/main" id="{80B04C7D-4380-6051-F0CD-E4CAEA435164}"/>
              </a:ext>
            </a:extLst>
          </p:cNvPr>
          <p:cNvSpPr/>
          <p:nvPr/>
        </p:nvSpPr>
        <p:spPr>
          <a:xfrm flipH="1">
            <a:off x="2487455" y="2108586"/>
            <a:ext cx="45719" cy="7473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四角形: 角を丸くする 31">
            <a:extLst>
              <a:ext uri="{FF2B5EF4-FFF2-40B4-BE49-F238E27FC236}">
                <a16:creationId xmlns:a16="http://schemas.microsoft.com/office/drawing/2014/main" id="{468711B0-4BB8-E990-F22E-35B3A1ECEC03}"/>
              </a:ext>
            </a:extLst>
          </p:cNvPr>
          <p:cNvSpPr/>
          <p:nvPr/>
        </p:nvSpPr>
        <p:spPr>
          <a:xfrm>
            <a:off x="1308778" y="1410741"/>
            <a:ext cx="2494596" cy="38038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7"/>
          </a:p>
        </p:txBody>
      </p:sp>
      <p:sp>
        <p:nvSpPr>
          <p:cNvPr id="34" name="正方形/長方形 33">
            <a:extLst>
              <a:ext uri="{FF2B5EF4-FFF2-40B4-BE49-F238E27FC236}">
                <a16:creationId xmlns:a16="http://schemas.microsoft.com/office/drawing/2014/main" id="{710EA3EE-EB8F-A421-68B1-FE61BDBD0BA2}"/>
              </a:ext>
            </a:extLst>
          </p:cNvPr>
          <p:cNvSpPr/>
          <p:nvPr/>
        </p:nvSpPr>
        <p:spPr>
          <a:xfrm>
            <a:off x="1480388" y="1446874"/>
            <a:ext cx="2336237" cy="285705"/>
          </a:xfrm>
          <a:prstGeom prst="rect">
            <a:avLst/>
          </a:prstGeom>
          <a:noFill/>
        </p:spPr>
        <p:txBody>
          <a:bodyPr wrap="square" lIns="39101" tIns="19551" rIns="39101" bIns="19551">
            <a:spAutoFit/>
          </a:bodyPr>
          <a:lstStyle/>
          <a:p>
            <a:r>
              <a:rPr lang="ja-JP" altLang="en-US" sz="1600" b="1" spc="21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カーボン </a:t>
            </a:r>
            <a:r>
              <a:rPr lang="en-US" altLang="ja-JP" sz="1600" b="1" spc="21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Hard</a:t>
            </a:r>
            <a:r>
              <a:rPr lang="ja-JP" altLang="en-US" sz="1600" b="1" spc="21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 </a:t>
            </a:r>
            <a:r>
              <a:rPr lang="en-US" altLang="ja-JP" sz="1600" b="1" spc="21" dirty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Mask</a:t>
            </a:r>
          </a:p>
        </p:txBody>
      </p:sp>
      <p:sp>
        <p:nvSpPr>
          <p:cNvPr id="26" name="コンテンツ プレースホルダー 4">
            <a:extLst>
              <a:ext uri="{FF2B5EF4-FFF2-40B4-BE49-F238E27FC236}">
                <a16:creationId xmlns:a16="http://schemas.microsoft.com/office/drawing/2014/main" id="{0C0671E6-48F5-5B56-B22D-6A438AC3F06D}"/>
              </a:ext>
            </a:extLst>
          </p:cNvPr>
          <p:cNvSpPr txBox="1">
            <a:spLocks/>
          </p:cNvSpPr>
          <p:nvPr/>
        </p:nvSpPr>
        <p:spPr>
          <a:xfrm>
            <a:off x="1562933" y="1983868"/>
            <a:ext cx="1855723" cy="22095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441986" indent="-441986" algn="l" defTabSz="66038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867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kumimoji="1" sz="2455" kern="1200">
                <a:solidFill>
                  <a:schemeClr val="tx1">
                    <a:lumMod val="75000"/>
                    <a:lumOff val="2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n-cs"/>
              </a:defRPr>
            </a:lvl1pPr>
            <a:lvl2pPr marL="909972" indent="-441986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kumimoji="1" sz="2022" kern="1200">
                <a:solidFill>
                  <a:schemeClr val="tx1">
                    <a:lumMod val="75000"/>
                    <a:lumOff val="2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n-cs"/>
              </a:defRPr>
            </a:lvl2pPr>
            <a:lvl3pPr marL="1299960" indent="-389988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kumimoji="1" sz="1878" kern="1200">
                <a:solidFill>
                  <a:schemeClr val="tx1">
                    <a:lumMod val="75000"/>
                    <a:lumOff val="2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n-cs"/>
              </a:defRPr>
            </a:lvl3pPr>
            <a:lvl4pPr marL="1793945" indent="-337990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kumimoji="1" sz="1589" kern="1200">
                <a:solidFill>
                  <a:schemeClr val="tx1">
                    <a:lumMod val="75000"/>
                    <a:lumOff val="2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n-cs"/>
              </a:defRPr>
            </a:lvl4pPr>
            <a:lvl5pPr marL="2313929" indent="-337990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kumimoji="1" sz="1589" kern="1200">
                <a:solidFill>
                  <a:schemeClr val="tx1">
                    <a:lumMod val="75000"/>
                    <a:lumOff val="2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n-cs"/>
              </a:defRPr>
            </a:lvl5pPr>
            <a:lvl6pPr marL="2744360" indent="-330190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kumimoji="1" sz="173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177680" indent="-330190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kumimoji="1" sz="173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11000" indent="-330190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kumimoji="1" sz="173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044320" indent="-330190" algn="l" defTabSz="660380" rtl="0" eaLnBrk="1" latinLnBrk="0" hangingPunct="1">
              <a:spcBef>
                <a:spcPct val="20000"/>
              </a:spcBef>
              <a:spcAft>
                <a:spcPts val="867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kumimoji="1" sz="173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400" b="1" dirty="0">
                <a:solidFill>
                  <a:srgbClr val="0000FF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エッチング</a:t>
            </a:r>
          </a:p>
        </p:txBody>
      </p:sp>
      <p:cxnSp>
        <p:nvCxnSpPr>
          <p:cNvPr id="11" name="直線コネクタ 10">
            <a:extLst>
              <a:ext uri="{FF2B5EF4-FFF2-40B4-BE49-F238E27FC236}">
                <a16:creationId xmlns:a16="http://schemas.microsoft.com/office/drawing/2014/main" id="{32B69A1B-F65B-C700-D09E-C4BFB473B397}"/>
              </a:ext>
            </a:extLst>
          </p:cNvPr>
          <p:cNvCxnSpPr/>
          <p:nvPr/>
        </p:nvCxnSpPr>
        <p:spPr>
          <a:xfrm>
            <a:off x="689113" y="1046922"/>
            <a:ext cx="8428382" cy="0"/>
          </a:xfrm>
          <a:prstGeom prst="line">
            <a:avLst/>
          </a:prstGeom>
          <a:ln w="63500" cmpd="dbl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491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2590</TotalTime>
  <Words>101</Words>
  <Application>Microsoft Office PowerPoint</Application>
  <PresentationFormat>A4 210 x 297 mm</PresentationFormat>
  <Paragraphs>39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游ゴシック</vt:lpstr>
      <vt:lpstr>Arial</vt:lpstr>
      <vt:lpstr>Arial Black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泰広 城下</cp:lastModifiedBy>
  <cp:revision>143</cp:revision>
  <cp:lastPrinted>2026-09-08T07:13:03Z</cp:lastPrinted>
  <dcterms:created xsi:type="dcterms:W3CDTF">2022-07-05T09:11:24Z</dcterms:created>
  <dcterms:modified xsi:type="dcterms:W3CDTF">2026-09-11T04:14:02Z</dcterms:modified>
</cp:coreProperties>
</file>