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71" r:id="rId2"/>
  </p:sldIdLst>
  <p:sldSz cx="9906000" cy="6858000" type="A4"/>
  <p:notesSz cx="9866313" cy="67357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99CC"/>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スタイル (中間)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94660"/>
  </p:normalViewPr>
  <p:slideViewPr>
    <p:cSldViewPr snapToGrid="0">
      <p:cViewPr varScale="1">
        <p:scale>
          <a:sx n="72" d="100"/>
          <a:sy n="72" d="100"/>
        </p:scale>
        <p:origin x="1092"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ja-JP" altLang="en-US"/>
              <a:t>マスター タイトルの書式設定</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1"/>
            </a:lvl1pPr>
            <a:lvl2pPr marL="457181" indent="0" algn="ctr">
              <a:buNone/>
              <a:defRPr sz="2000"/>
            </a:lvl2pPr>
            <a:lvl3pPr marL="914362" indent="0" algn="ctr">
              <a:buNone/>
              <a:defRPr sz="1800"/>
            </a:lvl3pPr>
            <a:lvl4pPr marL="1371543" indent="0" algn="ctr">
              <a:buNone/>
              <a:defRPr sz="1600"/>
            </a:lvl4pPr>
            <a:lvl5pPr marL="1828723" indent="0" algn="ctr">
              <a:buNone/>
              <a:defRPr sz="1600"/>
            </a:lvl5pPr>
            <a:lvl6pPr marL="2285905" indent="0" algn="ctr">
              <a:buNone/>
              <a:defRPr sz="1600"/>
            </a:lvl6pPr>
            <a:lvl7pPr marL="2743085" indent="0" algn="ctr">
              <a:buNone/>
              <a:defRPr sz="1600"/>
            </a:lvl7pPr>
            <a:lvl8pPr marL="3200266" indent="0" algn="ctr">
              <a:buNone/>
              <a:defRPr sz="1600"/>
            </a:lvl8pPr>
            <a:lvl9pPr marL="3657446" indent="0" algn="ctr">
              <a:buNone/>
              <a:defRPr sz="16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448483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2364976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75881" y="1709740"/>
            <a:ext cx="8543925" cy="2852737"/>
          </a:xfrm>
        </p:spPr>
        <p:txBody>
          <a:bodyPr anchor="b"/>
          <a:lstStyle>
            <a:lvl1pPr>
              <a:defRPr sz="60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75881" y="4589466"/>
            <a:ext cx="8543925" cy="1500187"/>
          </a:xfrm>
        </p:spPr>
        <p:txBody>
          <a:bodyPr/>
          <a:lstStyle>
            <a:lvl1pPr marL="0" indent="0">
              <a:buNone/>
              <a:defRPr sz="2401">
                <a:solidFill>
                  <a:schemeClr val="tx1"/>
                </a:solidFill>
              </a:defRPr>
            </a:lvl1pPr>
            <a:lvl2pPr marL="457181" indent="0">
              <a:buNone/>
              <a:defRPr sz="2000">
                <a:solidFill>
                  <a:schemeClr val="tx1">
                    <a:tint val="75000"/>
                  </a:schemeClr>
                </a:solidFill>
              </a:defRPr>
            </a:lvl2pPr>
            <a:lvl3pPr marL="914362" indent="0">
              <a:buNone/>
              <a:defRPr sz="1800">
                <a:solidFill>
                  <a:schemeClr val="tx1">
                    <a:tint val="75000"/>
                  </a:schemeClr>
                </a:solidFill>
              </a:defRPr>
            </a:lvl3pPr>
            <a:lvl4pPr marL="1371543" indent="0">
              <a:buNone/>
              <a:defRPr sz="1600">
                <a:solidFill>
                  <a:schemeClr val="tx1">
                    <a:tint val="75000"/>
                  </a:schemeClr>
                </a:solidFill>
              </a:defRPr>
            </a:lvl4pPr>
            <a:lvl5pPr marL="1828723" indent="0">
              <a:buNone/>
              <a:defRPr sz="1600">
                <a:solidFill>
                  <a:schemeClr val="tx1">
                    <a:tint val="75000"/>
                  </a:schemeClr>
                </a:solidFill>
              </a:defRPr>
            </a:lvl5pPr>
            <a:lvl6pPr marL="2285905" indent="0">
              <a:buNone/>
              <a:defRPr sz="1600">
                <a:solidFill>
                  <a:schemeClr val="tx1">
                    <a:tint val="75000"/>
                  </a:schemeClr>
                </a:solidFill>
              </a:defRPr>
            </a:lvl6pPr>
            <a:lvl7pPr marL="2743085" indent="0">
              <a:buNone/>
              <a:defRPr sz="1600">
                <a:solidFill>
                  <a:schemeClr val="tx1">
                    <a:tint val="75000"/>
                  </a:schemeClr>
                </a:solidFill>
              </a:defRPr>
            </a:lvl7pPr>
            <a:lvl8pPr marL="3200266" indent="0">
              <a:buNone/>
              <a:defRPr sz="1600">
                <a:solidFill>
                  <a:schemeClr val="tx1">
                    <a:tint val="75000"/>
                  </a:schemeClr>
                </a:solidFill>
              </a:defRPr>
            </a:lvl8pPr>
            <a:lvl9pPr marL="3657446" indent="0">
              <a:buNone/>
              <a:defRPr sz="16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1397822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3921877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82329" y="365127"/>
            <a:ext cx="8543925" cy="1325563"/>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682330" y="1681164"/>
            <a:ext cx="4190702" cy="823912"/>
          </a:xfrm>
        </p:spPr>
        <p:txBody>
          <a:bodyPr anchor="b"/>
          <a:lstStyle>
            <a:lvl1pPr marL="0" indent="0">
              <a:buNone/>
              <a:defRPr sz="2401" b="1"/>
            </a:lvl1pPr>
            <a:lvl2pPr marL="457181" indent="0">
              <a:buNone/>
              <a:defRPr sz="2000" b="1"/>
            </a:lvl2pPr>
            <a:lvl3pPr marL="914362" indent="0">
              <a:buNone/>
              <a:defRPr sz="1800" b="1"/>
            </a:lvl3pPr>
            <a:lvl4pPr marL="1371543" indent="0">
              <a:buNone/>
              <a:defRPr sz="1600" b="1"/>
            </a:lvl4pPr>
            <a:lvl5pPr marL="1828723" indent="0">
              <a:buNone/>
              <a:defRPr sz="1600" b="1"/>
            </a:lvl5pPr>
            <a:lvl6pPr marL="2285905" indent="0">
              <a:buNone/>
              <a:defRPr sz="1600" b="1"/>
            </a:lvl6pPr>
            <a:lvl7pPr marL="2743085" indent="0">
              <a:buNone/>
              <a:defRPr sz="1600" b="1"/>
            </a:lvl7pPr>
            <a:lvl8pPr marL="3200266" indent="0">
              <a:buNone/>
              <a:defRPr sz="1600" b="1"/>
            </a:lvl8pPr>
            <a:lvl9pPr marL="3657446"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682330" y="2505076"/>
            <a:ext cx="4190702"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5014914" y="1681164"/>
            <a:ext cx="4211340" cy="823912"/>
          </a:xfrm>
        </p:spPr>
        <p:txBody>
          <a:bodyPr anchor="b"/>
          <a:lstStyle>
            <a:lvl1pPr marL="0" indent="0">
              <a:buNone/>
              <a:defRPr sz="2401" b="1"/>
            </a:lvl1pPr>
            <a:lvl2pPr marL="457181" indent="0">
              <a:buNone/>
              <a:defRPr sz="2000" b="1"/>
            </a:lvl2pPr>
            <a:lvl3pPr marL="914362" indent="0">
              <a:buNone/>
              <a:defRPr sz="1800" b="1"/>
            </a:lvl3pPr>
            <a:lvl4pPr marL="1371543" indent="0">
              <a:buNone/>
              <a:defRPr sz="1600" b="1"/>
            </a:lvl4pPr>
            <a:lvl5pPr marL="1828723" indent="0">
              <a:buNone/>
              <a:defRPr sz="1600" b="1"/>
            </a:lvl5pPr>
            <a:lvl6pPr marL="2285905" indent="0">
              <a:buNone/>
              <a:defRPr sz="1600" b="1"/>
            </a:lvl6pPr>
            <a:lvl7pPr marL="2743085" indent="0">
              <a:buNone/>
              <a:defRPr sz="1600" b="1"/>
            </a:lvl7pPr>
            <a:lvl8pPr marL="3200266" indent="0">
              <a:buNone/>
              <a:defRPr sz="1600" b="1"/>
            </a:lvl8pPr>
            <a:lvl9pPr marL="3657446"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5014914" y="2505076"/>
            <a:ext cx="4211340"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2634208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1348036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1056945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4" cy="1600200"/>
          </a:xfrm>
        </p:spPr>
        <p:txBody>
          <a:bodyPr anchor="b"/>
          <a:lstStyle>
            <a:lvl1pPr>
              <a:defRPr sz="3199"/>
            </a:lvl1pPr>
          </a:lstStyle>
          <a:p>
            <a:r>
              <a:rPr lang="ja-JP" altLang="en-US"/>
              <a:t>マスター タイトルの書式設定</a:t>
            </a:r>
            <a:endParaRPr lang="en-US" dirty="0"/>
          </a:p>
        </p:txBody>
      </p:sp>
      <p:sp>
        <p:nvSpPr>
          <p:cNvPr id="3" name="Content Placeholder 2"/>
          <p:cNvSpPr>
            <a:spLocks noGrp="1"/>
          </p:cNvSpPr>
          <p:nvPr>
            <p:ph idx="1"/>
          </p:nvPr>
        </p:nvSpPr>
        <p:spPr>
          <a:xfrm>
            <a:off x="4211341" y="987428"/>
            <a:ext cx="5014913" cy="4873625"/>
          </a:xfrm>
        </p:spPr>
        <p:txBody>
          <a:bodyPr/>
          <a:lstStyle>
            <a:lvl1pPr>
              <a:defRPr sz="3199"/>
            </a:lvl1pPr>
            <a:lvl2pPr>
              <a:defRPr sz="2799"/>
            </a:lvl2pPr>
            <a:lvl3pPr>
              <a:defRPr sz="2401"/>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682328" y="2057400"/>
            <a:ext cx="3194944" cy="3811588"/>
          </a:xfrm>
        </p:spPr>
        <p:txBody>
          <a:bodyPr/>
          <a:lstStyle>
            <a:lvl1pPr marL="0" indent="0">
              <a:buNone/>
              <a:defRPr sz="1600"/>
            </a:lvl1pPr>
            <a:lvl2pPr marL="457181" indent="0">
              <a:buNone/>
              <a:defRPr sz="1400"/>
            </a:lvl2pPr>
            <a:lvl3pPr marL="914362" indent="0">
              <a:buNone/>
              <a:defRPr sz="1200"/>
            </a:lvl3pPr>
            <a:lvl4pPr marL="1371543" indent="0">
              <a:buNone/>
              <a:defRPr sz="1000"/>
            </a:lvl4pPr>
            <a:lvl5pPr marL="1828723" indent="0">
              <a:buNone/>
              <a:defRPr sz="1000"/>
            </a:lvl5pPr>
            <a:lvl6pPr marL="2285905" indent="0">
              <a:buNone/>
              <a:defRPr sz="1000"/>
            </a:lvl6pPr>
            <a:lvl7pPr marL="2743085" indent="0">
              <a:buNone/>
              <a:defRPr sz="1000"/>
            </a:lvl7pPr>
            <a:lvl8pPr marL="3200266" indent="0">
              <a:buNone/>
              <a:defRPr sz="1000"/>
            </a:lvl8pPr>
            <a:lvl9pPr marL="3657446"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1138563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4" cy="1600200"/>
          </a:xfrm>
        </p:spPr>
        <p:txBody>
          <a:bodyPr anchor="b"/>
          <a:lstStyle>
            <a:lvl1pPr>
              <a:defRPr sz="3199"/>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4211341" y="987428"/>
            <a:ext cx="5014913" cy="4873625"/>
          </a:xfrm>
        </p:spPr>
        <p:txBody>
          <a:bodyPr anchor="t"/>
          <a:lstStyle>
            <a:lvl1pPr marL="0" indent="0">
              <a:buNone/>
              <a:defRPr sz="3199"/>
            </a:lvl1pPr>
            <a:lvl2pPr marL="457181" indent="0">
              <a:buNone/>
              <a:defRPr sz="2799"/>
            </a:lvl2pPr>
            <a:lvl3pPr marL="914362" indent="0">
              <a:buNone/>
              <a:defRPr sz="2401"/>
            </a:lvl3pPr>
            <a:lvl4pPr marL="1371543" indent="0">
              <a:buNone/>
              <a:defRPr sz="2000"/>
            </a:lvl4pPr>
            <a:lvl5pPr marL="1828723" indent="0">
              <a:buNone/>
              <a:defRPr sz="2000"/>
            </a:lvl5pPr>
            <a:lvl6pPr marL="2285905" indent="0">
              <a:buNone/>
              <a:defRPr sz="2000"/>
            </a:lvl6pPr>
            <a:lvl7pPr marL="2743085" indent="0">
              <a:buNone/>
              <a:defRPr sz="2000"/>
            </a:lvl7pPr>
            <a:lvl8pPr marL="3200266" indent="0">
              <a:buNone/>
              <a:defRPr sz="2000"/>
            </a:lvl8pPr>
            <a:lvl9pPr marL="3657446" indent="0">
              <a:buNone/>
              <a:defRPr sz="20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682328" y="2057400"/>
            <a:ext cx="3194944" cy="3811588"/>
          </a:xfrm>
        </p:spPr>
        <p:txBody>
          <a:bodyPr/>
          <a:lstStyle>
            <a:lvl1pPr marL="0" indent="0">
              <a:buNone/>
              <a:defRPr sz="1600"/>
            </a:lvl1pPr>
            <a:lvl2pPr marL="457181" indent="0">
              <a:buNone/>
              <a:defRPr sz="1400"/>
            </a:lvl2pPr>
            <a:lvl3pPr marL="914362" indent="0">
              <a:buNone/>
              <a:defRPr sz="1200"/>
            </a:lvl3pPr>
            <a:lvl4pPr marL="1371543" indent="0">
              <a:buNone/>
              <a:defRPr sz="1000"/>
            </a:lvl4pPr>
            <a:lvl5pPr marL="1828723" indent="0">
              <a:buNone/>
              <a:defRPr sz="1000"/>
            </a:lvl5pPr>
            <a:lvl6pPr marL="2285905" indent="0">
              <a:buNone/>
              <a:defRPr sz="1000"/>
            </a:lvl6pPr>
            <a:lvl7pPr marL="2743085" indent="0">
              <a:buNone/>
              <a:defRPr sz="1000"/>
            </a:lvl7pPr>
            <a:lvl8pPr marL="3200266" indent="0">
              <a:buNone/>
              <a:defRPr sz="1000"/>
            </a:lvl8pPr>
            <a:lvl9pPr marL="3657446"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559979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1307772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2179565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9" y="365127"/>
            <a:ext cx="8543925" cy="1325563"/>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681038" y="6356353"/>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4160D2-0B48-46C6-9344-11AA91FE1056}" type="datetimeFigureOut">
              <a:rPr kumimoji="1" lang="ja-JP" altLang="en-US" smtClean="0"/>
              <a:t>2026/9/11</a:t>
            </a:fld>
            <a:endParaRPr kumimoji="1" lang="ja-JP" altLang="en-US"/>
          </a:p>
        </p:txBody>
      </p:sp>
      <p:sp>
        <p:nvSpPr>
          <p:cNvPr id="5" name="Footer Placeholder 4"/>
          <p:cNvSpPr>
            <a:spLocks noGrp="1"/>
          </p:cNvSpPr>
          <p:nvPr>
            <p:ph type="ftr" sz="quarter" idx="3"/>
          </p:nvPr>
        </p:nvSpPr>
        <p:spPr>
          <a:xfrm>
            <a:off x="3281364" y="6356353"/>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6996113" y="6356353"/>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23152137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362"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591" indent="-228591" algn="l" defTabSz="914362" rtl="0" eaLnBrk="1" latinLnBrk="0" hangingPunct="1">
        <a:lnSpc>
          <a:spcPct val="90000"/>
        </a:lnSpc>
        <a:spcBef>
          <a:spcPts val="1000"/>
        </a:spcBef>
        <a:buFont typeface="Arial" panose="020B0604020202020204" pitchFamily="34" charset="0"/>
        <a:buChar char="•"/>
        <a:defRPr kumimoji="1" sz="2799" kern="1200">
          <a:solidFill>
            <a:schemeClr val="tx1"/>
          </a:solidFill>
          <a:latin typeface="+mn-lt"/>
          <a:ea typeface="+mn-ea"/>
          <a:cs typeface="+mn-cs"/>
        </a:defRPr>
      </a:lvl1pPr>
      <a:lvl2pPr marL="685771" indent="-228591" algn="l" defTabSz="914362" rtl="0" eaLnBrk="1" latinLnBrk="0" hangingPunct="1">
        <a:lnSpc>
          <a:spcPct val="90000"/>
        </a:lnSpc>
        <a:spcBef>
          <a:spcPts val="500"/>
        </a:spcBef>
        <a:buFont typeface="Arial" panose="020B0604020202020204" pitchFamily="34" charset="0"/>
        <a:buChar char="•"/>
        <a:defRPr kumimoji="1" sz="2401" kern="1200">
          <a:solidFill>
            <a:schemeClr val="tx1"/>
          </a:solidFill>
          <a:latin typeface="+mn-lt"/>
          <a:ea typeface="+mn-ea"/>
          <a:cs typeface="+mn-cs"/>
        </a:defRPr>
      </a:lvl2pPr>
      <a:lvl3pPr marL="1142952" indent="-228591" algn="l" defTabSz="914362"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132" indent="-228591" algn="l" defTabSz="914362"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314" indent="-228591" algn="l" defTabSz="914362"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495" indent="-228591" algn="l" defTabSz="914362"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675" indent="-228591" algn="l" defTabSz="914362"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8857" indent="-228591" algn="l" defTabSz="914362"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037" indent="-228591" algn="l" defTabSz="914362"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362" rtl="0" eaLnBrk="1" latinLnBrk="0" hangingPunct="1">
        <a:defRPr kumimoji="1" sz="1800" kern="1200">
          <a:solidFill>
            <a:schemeClr val="tx1"/>
          </a:solidFill>
          <a:latin typeface="+mn-lt"/>
          <a:ea typeface="+mn-ea"/>
          <a:cs typeface="+mn-cs"/>
        </a:defRPr>
      </a:lvl1pPr>
      <a:lvl2pPr marL="457181" algn="l" defTabSz="914362" rtl="0" eaLnBrk="1" latinLnBrk="0" hangingPunct="1">
        <a:defRPr kumimoji="1" sz="1800" kern="1200">
          <a:solidFill>
            <a:schemeClr val="tx1"/>
          </a:solidFill>
          <a:latin typeface="+mn-lt"/>
          <a:ea typeface="+mn-ea"/>
          <a:cs typeface="+mn-cs"/>
        </a:defRPr>
      </a:lvl2pPr>
      <a:lvl3pPr marL="914362" algn="l" defTabSz="914362" rtl="0" eaLnBrk="1" latinLnBrk="0" hangingPunct="1">
        <a:defRPr kumimoji="1" sz="1800" kern="1200">
          <a:solidFill>
            <a:schemeClr val="tx1"/>
          </a:solidFill>
          <a:latin typeface="+mn-lt"/>
          <a:ea typeface="+mn-ea"/>
          <a:cs typeface="+mn-cs"/>
        </a:defRPr>
      </a:lvl3pPr>
      <a:lvl4pPr marL="1371543" algn="l" defTabSz="914362" rtl="0" eaLnBrk="1" latinLnBrk="0" hangingPunct="1">
        <a:defRPr kumimoji="1" sz="1800" kern="1200">
          <a:solidFill>
            <a:schemeClr val="tx1"/>
          </a:solidFill>
          <a:latin typeface="+mn-lt"/>
          <a:ea typeface="+mn-ea"/>
          <a:cs typeface="+mn-cs"/>
        </a:defRPr>
      </a:lvl4pPr>
      <a:lvl5pPr marL="1828723" algn="l" defTabSz="914362" rtl="0" eaLnBrk="1" latinLnBrk="0" hangingPunct="1">
        <a:defRPr kumimoji="1" sz="1800" kern="1200">
          <a:solidFill>
            <a:schemeClr val="tx1"/>
          </a:solidFill>
          <a:latin typeface="+mn-lt"/>
          <a:ea typeface="+mn-ea"/>
          <a:cs typeface="+mn-cs"/>
        </a:defRPr>
      </a:lvl5pPr>
      <a:lvl6pPr marL="2285905" algn="l" defTabSz="914362" rtl="0" eaLnBrk="1" latinLnBrk="0" hangingPunct="1">
        <a:defRPr kumimoji="1" sz="1800" kern="1200">
          <a:solidFill>
            <a:schemeClr val="tx1"/>
          </a:solidFill>
          <a:latin typeface="+mn-lt"/>
          <a:ea typeface="+mn-ea"/>
          <a:cs typeface="+mn-cs"/>
        </a:defRPr>
      </a:lvl6pPr>
      <a:lvl7pPr marL="2743085" algn="l" defTabSz="914362" rtl="0" eaLnBrk="1" latinLnBrk="0" hangingPunct="1">
        <a:defRPr kumimoji="1" sz="1800" kern="1200">
          <a:solidFill>
            <a:schemeClr val="tx1"/>
          </a:solidFill>
          <a:latin typeface="+mn-lt"/>
          <a:ea typeface="+mn-ea"/>
          <a:cs typeface="+mn-cs"/>
        </a:defRPr>
      </a:lvl7pPr>
      <a:lvl8pPr marL="3200266" algn="l" defTabSz="914362" rtl="0" eaLnBrk="1" latinLnBrk="0" hangingPunct="1">
        <a:defRPr kumimoji="1" sz="1800" kern="1200">
          <a:solidFill>
            <a:schemeClr val="tx1"/>
          </a:solidFill>
          <a:latin typeface="+mn-lt"/>
          <a:ea typeface="+mn-ea"/>
          <a:cs typeface="+mn-cs"/>
        </a:defRPr>
      </a:lvl8pPr>
      <a:lvl9pPr marL="3657446" algn="l" defTabSz="914362"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5A1D45-1D96-1335-C040-81DF97E61F5A}"/>
            </a:ext>
          </a:extLst>
        </p:cNvPr>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4C268375-1B97-FCE0-B129-E6736D86BAA4}"/>
              </a:ext>
            </a:extLst>
          </p:cNvPr>
          <p:cNvSpPr txBox="1"/>
          <p:nvPr/>
        </p:nvSpPr>
        <p:spPr>
          <a:xfrm>
            <a:off x="3357655" y="319175"/>
            <a:ext cx="3493719" cy="584775"/>
          </a:xfrm>
          <a:prstGeom prst="rect">
            <a:avLst/>
          </a:prstGeom>
          <a:noFill/>
        </p:spPr>
        <p:txBody>
          <a:bodyPr wrap="square" rtlCol="0">
            <a:spAutoFit/>
          </a:bodyPr>
          <a:lstStyle/>
          <a:p>
            <a:r>
              <a:rPr kumimoji="1" lang="en-US" altLang="ja-JP" sz="3200" b="1" dirty="0">
                <a:latin typeface="Arial Black" panose="020B0A04020102020204" pitchFamily="34" charset="0"/>
              </a:rPr>
              <a:t>PEGASUS-300</a:t>
            </a:r>
            <a:endParaRPr kumimoji="1" lang="ja-JP" altLang="en-US" sz="3200" b="1" dirty="0">
              <a:latin typeface="Arial Black" panose="020B0A04020102020204" pitchFamily="34" charset="0"/>
            </a:endParaRPr>
          </a:p>
        </p:txBody>
      </p:sp>
      <p:sp>
        <p:nvSpPr>
          <p:cNvPr id="3" name="直角三角形 2">
            <a:extLst>
              <a:ext uri="{FF2B5EF4-FFF2-40B4-BE49-F238E27FC236}">
                <a16:creationId xmlns:a16="http://schemas.microsoft.com/office/drawing/2014/main" id="{E17BF163-6C7E-AD80-B7A5-BC2C3446C7EC}"/>
              </a:ext>
            </a:extLst>
          </p:cNvPr>
          <p:cNvSpPr/>
          <p:nvPr/>
        </p:nvSpPr>
        <p:spPr>
          <a:xfrm rot="5400000">
            <a:off x="148106" y="160985"/>
            <a:ext cx="1030310" cy="1017432"/>
          </a:xfrm>
          <a:prstGeom prst="rtTriangle">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直角三角形 3">
            <a:extLst>
              <a:ext uri="{FF2B5EF4-FFF2-40B4-BE49-F238E27FC236}">
                <a16:creationId xmlns:a16="http://schemas.microsoft.com/office/drawing/2014/main" id="{F4AE8237-A8A7-D3EC-D9EE-4C5E3E904D08}"/>
              </a:ext>
            </a:extLst>
          </p:cNvPr>
          <p:cNvSpPr/>
          <p:nvPr/>
        </p:nvSpPr>
        <p:spPr>
          <a:xfrm rot="16200000">
            <a:off x="8729729" y="5694608"/>
            <a:ext cx="1023871" cy="1045336"/>
          </a:xfrm>
          <a:prstGeom prst="rtTriangle">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正方形/長方形 4">
            <a:extLst>
              <a:ext uri="{FF2B5EF4-FFF2-40B4-BE49-F238E27FC236}">
                <a16:creationId xmlns:a16="http://schemas.microsoft.com/office/drawing/2014/main" id="{0FC4D490-6D04-F804-357E-1A811F6AA67F}"/>
              </a:ext>
            </a:extLst>
          </p:cNvPr>
          <p:cNvSpPr/>
          <p:nvPr/>
        </p:nvSpPr>
        <p:spPr>
          <a:xfrm>
            <a:off x="128788" y="154548"/>
            <a:ext cx="9633398" cy="6555346"/>
          </a:xfrm>
          <a:prstGeom prst="rect">
            <a:avLst/>
          </a:prstGeom>
          <a:noFill/>
          <a:ln w="38100">
            <a:solidFill>
              <a:schemeClr val="accent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27" name="図 26">
            <a:extLst>
              <a:ext uri="{FF2B5EF4-FFF2-40B4-BE49-F238E27FC236}">
                <a16:creationId xmlns:a16="http://schemas.microsoft.com/office/drawing/2014/main" id="{0F999C72-CCB1-2786-6F13-8C4B1C8FAE7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2364" y="1820636"/>
            <a:ext cx="4429670" cy="3626008"/>
          </a:xfrm>
          <a:prstGeom prst="rect">
            <a:avLst/>
          </a:prstGeom>
          <a:solidFill>
            <a:schemeClr val="bg1"/>
          </a:solidFill>
          <a:effectLst>
            <a:glow>
              <a:schemeClr val="accent1"/>
            </a:glow>
            <a:softEdge rad="25400"/>
          </a:effectLst>
        </p:spPr>
      </p:pic>
      <p:sp>
        <p:nvSpPr>
          <p:cNvPr id="6" name="テキスト ボックス 5">
            <a:extLst>
              <a:ext uri="{FF2B5EF4-FFF2-40B4-BE49-F238E27FC236}">
                <a16:creationId xmlns:a16="http://schemas.microsoft.com/office/drawing/2014/main" id="{BC1ACC6D-F279-2930-15A9-014ABF4C4C27}"/>
              </a:ext>
            </a:extLst>
          </p:cNvPr>
          <p:cNvSpPr txBox="1"/>
          <p:nvPr/>
        </p:nvSpPr>
        <p:spPr>
          <a:xfrm>
            <a:off x="5433392" y="1644523"/>
            <a:ext cx="3988904" cy="3947234"/>
          </a:xfrm>
          <a:prstGeom prst="rect">
            <a:avLst/>
          </a:prstGeom>
          <a:noFill/>
        </p:spPr>
        <p:txBody>
          <a:bodyPr wrap="square">
            <a:spAutoFit/>
          </a:bodyPr>
          <a:lstStyle/>
          <a:p>
            <a:pPr>
              <a:lnSpc>
                <a:spcPct val="150000"/>
              </a:lnSpc>
            </a:pPr>
            <a:r>
              <a:rPr lang="en-US" altLang="ja-JP" sz="1050" b="1" dirty="0">
                <a:latin typeface="游ゴシック" panose="020B0400000000000000" pitchFamily="50" charset="-128"/>
                <a:ea typeface="游ゴシック" panose="020B0400000000000000" pitchFamily="50" charset="-128"/>
              </a:rPr>
              <a:t>PEGASUS HDP-CVD</a:t>
            </a:r>
            <a:r>
              <a:rPr lang="ja-JP" altLang="en-US" sz="1050" b="1" dirty="0">
                <a:latin typeface="游ゴシック" panose="020B0400000000000000" pitchFamily="50" charset="-128"/>
                <a:ea typeface="游ゴシック" panose="020B0400000000000000" pitchFamily="50" charset="-128"/>
              </a:rPr>
              <a:t>は、高品質の絶縁膜やコンフォーマルなカバレッジ、ボイドフリーの埋込みを低温で形成する事が出来る製品です。プラズマソースは、独自設計で放電の安定性と均一性を持ち、大面積の基板に対しても優れた信頼性を持ちます。</a:t>
            </a:r>
          </a:p>
          <a:p>
            <a:pPr>
              <a:lnSpc>
                <a:spcPct val="150000"/>
              </a:lnSpc>
            </a:pPr>
            <a:endParaRPr lang="ja-JP" altLang="en-US" sz="1050" b="1" dirty="0">
              <a:latin typeface="游ゴシック" panose="020B0400000000000000" pitchFamily="50" charset="-128"/>
              <a:ea typeface="游ゴシック" panose="020B0400000000000000" pitchFamily="50" charset="-128"/>
            </a:endParaRPr>
          </a:p>
          <a:p>
            <a:pPr>
              <a:lnSpc>
                <a:spcPct val="150000"/>
              </a:lnSpc>
            </a:pPr>
            <a:r>
              <a:rPr lang="ja-JP" altLang="en-US" sz="1050" b="1" dirty="0">
                <a:latin typeface="游ゴシック" panose="020B0400000000000000" pitchFamily="50" charset="-128"/>
                <a:ea typeface="游ゴシック" panose="020B0400000000000000" pitchFamily="50" charset="-128"/>
              </a:rPr>
              <a:t>メモリ、パワーデバイス、パッケージング市場で</a:t>
            </a:r>
            <a:r>
              <a:rPr lang="en-US" altLang="ja-JP" sz="1050" b="1" dirty="0">
                <a:latin typeface="游ゴシック" panose="020B0400000000000000" pitchFamily="50" charset="-128"/>
                <a:ea typeface="游ゴシック" panose="020B0400000000000000" pitchFamily="50" charset="-128"/>
              </a:rPr>
              <a:t>CVD</a:t>
            </a:r>
            <a:r>
              <a:rPr lang="ja-JP" altLang="en-US" sz="1050" b="1" dirty="0">
                <a:latin typeface="游ゴシック" panose="020B0400000000000000" pitchFamily="50" charset="-128"/>
                <a:ea typeface="游ゴシック" panose="020B0400000000000000" pitchFamily="50" charset="-128"/>
              </a:rPr>
              <a:t>プロセスに求められる、厚膜酸化膜（</a:t>
            </a:r>
            <a:r>
              <a:rPr lang="en-US" altLang="ja-JP" sz="1050" b="1" dirty="0">
                <a:latin typeface="游ゴシック" panose="020B0400000000000000" pitchFamily="50" charset="-128"/>
                <a:ea typeface="游ゴシック" panose="020B0400000000000000" pitchFamily="50" charset="-128"/>
              </a:rPr>
              <a:t>10µm</a:t>
            </a:r>
            <a:r>
              <a:rPr lang="ja-JP" altLang="en-US" sz="1050" b="1" dirty="0">
                <a:latin typeface="游ゴシック" panose="020B0400000000000000" pitchFamily="50" charset="-128"/>
                <a:ea typeface="游ゴシック" panose="020B0400000000000000" pitchFamily="50" charset="-128"/>
              </a:rPr>
              <a:t>以上）、低温成膜（～</a:t>
            </a:r>
            <a:r>
              <a:rPr lang="en-US" altLang="ja-JP" sz="1050" b="1" dirty="0">
                <a:latin typeface="游ゴシック" panose="020B0400000000000000" pitchFamily="50" charset="-128"/>
                <a:ea typeface="游ゴシック" panose="020B0400000000000000" pitchFamily="50" charset="-128"/>
              </a:rPr>
              <a:t>200℃</a:t>
            </a:r>
            <a:r>
              <a:rPr lang="ja-JP" altLang="en-US" sz="1050" b="1" dirty="0">
                <a:latin typeface="游ゴシック" panose="020B0400000000000000" pitchFamily="50" charset="-128"/>
                <a:ea typeface="游ゴシック" panose="020B0400000000000000" pitchFamily="50" charset="-128"/>
              </a:rPr>
              <a:t>）、耐エッチ率、屈折率可変、応力調整、膜密度調整、均一性、吸湿性に対し、</a:t>
            </a:r>
            <a:r>
              <a:rPr lang="en-US" altLang="ja-JP" sz="1050" b="1" dirty="0">
                <a:latin typeface="游ゴシック" panose="020B0400000000000000" pitchFamily="50" charset="-128"/>
                <a:ea typeface="游ゴシック" panose="020B0400000000000000" pitchFamily="50" charset="-128"/>
              </a:rPr>
              <a:t>PEGASUS</a:t>
            </a:r>
            <a:r>
              <a:rPr lang="ja-JP" altLang="en-US" sz="1050" b="1" dirty="0">
                <a:latin typeface="游ゴシック" panose="020B0400000000000000" pitchFamily="50" charset="-128"/>
                <a:ea typeface="游ゴシック" panose="020B0400000000000000" pitchFamily="50" charset="-128"/>
              </a:rPr>
              <a:t>シリーズは</a:t>
            </a:r>
          </a:p>
          <a:p>
            <a:pPr>
              <a:lnSpc>
                <a:spcPct val="150000"/>
              </a:lnSpc>
            </a:pPr>
            <a:r>
              <a:rPr lang="ja-JP" altLang="en-US" sz="1050" b="1" dirty="0">
                <a:latin typeface="游ゴシック" panose="020B0400000000000000" pitchFamily="50" charset="-128"/>
                <a:ea typeface="游ゴシック" panose="020B0400000000000000" pitchFamily="50" charset="-128"/>
              </a:rPr>
              <a:t>デバイス毎にチューニングした装置を用意しています。</a:t>
            </a:r>
          </a:p>
          <a:p>
            <a:pPr>
              <a:lnSpc>
                <a:spcPct val="150000"/>
              </a:lnSpc>
            </a:pPr>
            <a:endParaRPr lang="ja-JP" altLang="en-US" sz="1050" b="1" dirty="0">
              <a:latin typeface="游ゴシック" panose="020B0400000000000000" pitchFamily="50" charset="-128"/>
              <a:ea typeface="游ゴシック" panose="020B0400000000000000" pitchFamily="50" charset="-128"/>
            </a:endParaRPr>
          </a:p>
          <a:p>
            <a:pPr>
              <a:lnSpc>
                <a:spcPct val="150000"/>
              </a:lnSpc>
            </a:pPr>
            <a:r>
              <a:rPr lang="en-US" altLang="ja-JP" sz="1050" b="1" dirty="0">
                <a:latin typeface="游ゴシック" panose="020B0400000000000000" pitchFamily="50" charset="-128"/>
                <a:ea typeface="游ゴシック" panose="020B0400000000000000" pitchFamily="50" charset="-128"/>
              </a:rPr>
              <a:t>HDP-CVD</a:t>
            </a:r>
            <a:r>
              <a:rPr lang="ja-JP" altLang="en-US" sz="1050" b="1" dirty="0">
                <a:latin typeface="游ゴシック" panose="020B0400000000000000" pitchFamily="50" charset="-128"/>
                <a:ea typeface="游ゴシック" panose="020B0400000000000000" pitchFamily="50" charset="-128"/>
              </a:rPr>
              <a:t>は、電極がチャンバー外にある為、電極劣化が殆どなく電界の変化も起きません。独自の高密度プラズマソースは、成膜とチャンバークリーニングを兼ね備え常にクリーンな状態を保ち、欠陥の低減とプロセスサイクルの効率化でウエハの処理間数を増加させます。</a:t>
            </a:r>
          </a:p>
        </p:txBody>
      </p:sp>
      <p:cxnSp>
        <p:nvCxnSpPr>
          <p:cNvPr id="7" name="直線コネクタ 6">
            <a:extLst>
              <a:ext uri="{FF2B5EF4-FFF2-40B4-BE49-F238E27FC236}">
                <a16:creationId xmlns:a16="http://schemas.microsoft.com/office/drawing/2014/main" id="{91A5B6D8-46E1-08D5-CEA8-4234B6EC075B}"/>
              </a:ext>
            </a:extLst>
          </p:cNvPr>
          <p:cNvCxnSpPr/>
          <p:nvPr/>
        </p:nvCxnSpPr>
        <p:spPr>
          <a:xfrm>
            <a:off x="689113" y="1046922"/>
            <a:ext cx="8428382" cy="0"/>
          </a:xfrm>
          <a:prstGeom prst="line">
            <a:avLst/>
          </a:prstGeom>
          <a:ln w="63500" cmpd="dbl">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テキスト ボックス 7">
            <a:extLst>
              <a:ext uri="{FF2B5EF4-FFF2-40B4-BE49-F238E27FC236}">
                <a16:creationId xmlns:a16="http://schemas.microsoft.com/office/drawing/2014/main" id="{9EB7C012-41A4-C7FD-7EB1-B1586F90A521}"/>
              </a:ext>
            </a:extLst>
          </p:cNvPr>
          <p:cNvSpPr txBox="1"/>
          <p:nvPr/>
        </p:nvSpPr>
        <p:spPr>
          <a:xfrm>
            <a:off x="1701133" y="5593541"/>
            <a:ext cx="2234763" cy="338554"/>
          </a:xfrm>
          <a:prstGeom prst="rect">
            <a:avLst/>
          </a:prstGeom>
          <a:noFill/>
        </p:spPr>
        <p:txBody>
          <a:bodyPr wrap="square" rtlCol="0">
            <a:spAutoFit/>
          </a:bodyPr>
          <a:lstStyle/>
          <a:p>
            <a:r>
              <a:rPr kumimoji="1" lang="en-US" altLang="ja-JP" sz="1600" b="1" i="1" dirty="0">
                <a:solidFill>
                  <a:srgbClr val="C00000"/>
                </a:solidFill>
                <a:latin typeface="Arial Black" panose="020B0A04020102020204" pitchFamily="34" charset="0"/>
              </a:rPr>
              <a:t>PEGASUS-300</a:t>
            </a:r>
            <a:endParaRPr kumimoji="1" lang="ja-JP" altLang="en-US" sz="1600" b="1" i="1" dirty="0">
              <a:solidFill>
                <a:srgbClr val="C00000"/>
              </a:solidFill>
              <a:latin typeface="Arial Black" panose="020B0A04020102020204" pitchFamily="34" charset="0"/>
            </a:endParaRPr>
          </a:p>
        </p:txBody>
      </p:sp>
    </p:spTree>
    <p:extLst>
      <p:ext uri="{BB962C8B-B14F-4D97-AF65-F5344CB8AC3E}">
        <p14:creationId xmlns:p14="http://schemas.microsoft.com/office/powerpoint/2010/main" val="3860491405"/>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2572</TotalTime>
  <Words>174</Words>
  <Application>Microsoft Office PowerPoint</Application>
  <PresentationFormat>A4 210 x 297 mm</PresentationFormat>
  <Paragraphs>8</Paragraphs>
  <Slides>1</Slides>
  <Notes>0</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1</vt:i4>
      </vt:variant>
    </vt:vector>
  </HeadingPairs>
  <TitlesOfParts>
    <vt:vector size="7" baseType="lpstr">
      <vt:lpstr>游ゴシック</vt:lpstr>
      <vt:lpstr>Arial</vt:lpstr>
      <vt:lpstr>Arial Black</vt:lpstr>
      <vt:lpstr>Calibri</vt:lpstr>
      <vt:lpstr>Calibri Light</vt:lpstr>
      <vt:lpstr>Office テーマ</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user</dc:creator>
  <cp:lastModifiedBy>泰広 城下</cp:lastModifiedBy>
  <cp:revision>137</cp:revision>
  <cp:lastPrinted>2026-09-08T07:13:03Z</cp:lastPrinted>
  <dcterms:created xsi:type="dcterms:W3CDTF">2022-07-05T09:11:24Z</dcterms:created>
  <dcterms:modified xsi:type="dcterms:W3CDTF">2026-09-11T04:17:25Z</dcterms:modified>
</cp:coreProperties>
</file>