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9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3465444" y="332430"/>
            <a:ext cx="3756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b="1" dirty="0">
                <a:latin typeface="Arial Black" panose="020B0A04020102020204" pitchFamily="34" charset="0"/>
              </a:rPr>
              <a:t>SAW</a:t>
            </a:r>
            <a:r>
              <a:rPr kumimoji="1" lang="ja-JP" altLang="en-US" sz="3200" b="1" dirty="0">
                <a:latin typeface="Arial Black" panose="020B0A04020102020204" pitchFamily="34" charset="0"/>
              </a:rPr>
              <a:t> </a:t>
            </a:r>
            <a:r>
              <a:rPr kumimoji="1" lang="en-US" altLang="ja-JP" sz="3200" b="1" dirty="0">
                <a:latin typeface="Arial Black" panose="020B0A04020102020204" pitchFamily="34" charset="0"/>
              </a:rPr>
              <a:t>FILTER</a:t>
            </a: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テキスト ボックス 35">
            <a:extLst>
              <a:ext uri="{FF2B5EF4-FFF2-40B4-BE49-F238E27FC236}">
                <a16:creationId xmlns:a16="http://schemas.microsoft.com/office/drawing/2014/main" id="{1B437B46-C9B3-2F03-132B-088BC8CE531C}"/>
              </a:ext>
            </a:extLst>
          </p:cNvPr>
          <p:cNvSpPr txBox="1"/>
          <p:nvPr/>
        </p:nvSpPr>
        <p:spPr>
          <a:xfrm>
            <a:off x="411835" y="1567236"/>
            <a:ext cx="6174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Temperature compensation film</a:t>
            </a:r>
            <a:endParaRPr kumimoji="1" lang="ja-JP" alt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</p:txBody>
      </p:sp>
      <p:pic>
        <p:nvPicPr>
          <p:cNvPr id="37" name="図 36">
            <a:extLst>
              <a:ext uri="{FF2B5EF4-FFF2-40B4-BE49-F238E27FC236}">
                <a16:creationId xmlns:a16="http://schemas.microsoft.com/office/drawing/2014/main" id="{54965338-B4E9-8B6B-5D9B-77E1E6E859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220" y="2523250"/>
            <a:ext cx="1948081" cy="1430748"/>
          </a:xfrm>
          <a:prstGeom prst="rect">
            <a:avLst/>
          </a:prstGeom>
        </p:spPr>
      </p:pic>
      <p:sp>
        <p:nvSpPr>
          <p:cNvPr id="38" name="正方形/長方形 37">
            <a:extLst>
              <a:ext uri="{FF2B5EF4-FFF2-40B4-BE49-F238E27FC236}">
                <a16:creationId xmlns:a16="http://schemas.microsoft.com/office/drawing/2014/main" id="{936BFC3E-FAB3-07B8-9EF3-27AD95B6FBFE}"/>
              </a:ext>
            </a:extLst>
          </p:cNvPr>
          <p:cNvSpPr/>
          <p:nvPr/>
        </p:nvSpPr>
        <p:spPr>
          <a:xfrm>
            <a:off x="1071966" y="5110840"/>
            <a:ext cx="2927757" cy="6459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9" name="テキスト ボックス 38">
            <a:extLst>
              <a:ext uri="{FF2B5EF4-FFF2-40B4-BE49-F238E27FC236}">
                <a16:creationId xmlns:a16="http://schemas.microsoft.com/office/drawing/2014/main" id="{703CDE3F-1795-6E11-2F86-452169E8C9B0}"/>
              </a:ext>
            </a:extLst>
          </p:cNvPr>
          <p:cNvSpPr txBox="1"/>
          <p:nvPr/>
        </p:nvSpPr>
        <p:spPr>
          <a:xfrm>
            <a:off x="1663740" y="5252799"/>
            <a:ext cx="18745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LT</a:t>
            </a: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（</a:t>
            </a:r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LiTaO</a:t>
            </a:r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3</a:t>
            </a: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）</a:t>
            </a:r>
          </a:p>
        </p:txBody>
      </p:sp>
      <p:sp>
        <p:nvSpPr>
          <p:cNvPr id="40" name="正方形/長方形 39">
            <a:extLst>
              <a:ext uri="{FF2B5EF4-FFF2-40B4-BE49-F238E27FC236}">
                <a16:creationId xmlns:a16="http://schemas.microsoft.com/office/drawing/2014/main" id="{533C1604-3F7F-6232-2738-89E006A9C435}"/>
              </a:ext>
            </a:extLst>
          </p:cNvPr>
          <p:cNvSpPr/>
          <p:nvPr/>
        </p:nvSpPr>
        <p:spPr>
          <a:xfrm>
            <a:off x="1071966" y="4632668"/>
            <a:ext cx="2927757" cy="47817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1" name="正方形/長方形 40">
            <a:extLst>
              <a:ext uri="{FF2B5EF4-FFF2-40B4-BE49-F238E27FC236}">
                <a16:creationId xmlns:a16="http://schemas.microsoft.com/office/drawing/2014/main" id="{25769D30-9FF6-1E63-2B75-83E556C35A6B}"/>
              </a:ext>
            </a:extLst>
          </p:cNvPr>
          <p:cNvSpPr/>
          <p:nvPr/>
        </p:nvSpPr>
        <p:spPr>
          <a:xfrm>
            <a:off x="1726308" y="4842392"/>
            <a:ext cx="419449" cy="26844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2" name="正方形/長方形 41">
            <a:extLst>
              <a:ext uri="{FF2B5EF4-FFF2-40B4-BE49-F238E27FC236}">
                <a16:creationId xmlns:a16="http://schemas.microsoft.com/office/drawing/2014/main" id="{60A1E2FF-BD7C-6344-FC4E-0E593E3BBBD3}"/>
              </a:ext>
            </a:extLst>
          </p:cNvPr>
          <p:cNvSpPr/>
          <p:nvPr/>
        </p:nvSpPr>
        <p:spPr>
          <a:xfrm>
            <a:off x="2875600" y="4850781"/>
            <a:ext cx="419449" cy="26844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3" name="テキスト ボックス 42">
            <a:extLst>
              <a:ext uri="{FF2B5EF4-FFF2-40B4-BE49-F238E27FC236}">
                <a16:creationId xmlns:a16="http://schemas.microsoft.com/office/drawing/2014/main" id="{97E5C567-0495-FD26-0BEB-2F873343BE97}"/>
              </a:ext>
            </a:extLst>
          </p:cNvPr>
          <p:cNvSpPr txBox="1"/>
          <p:nvPr/>
        </p:nvSpPr>
        <p:spPr>
          <a:xfrm>
            <a:off x="1042954" y="4724292"/>
            <a:ext cx="28812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SiO</a:t>
            </a:r>
            <a:r>
              <a:rPr kumimoji="1" lang="en-US" altLang="ja-JP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</a:t>
            </a:r>
            <a:endParaRPr kumimoji="1" lang="ja-JP" altLang="en-US" sz="105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4" name="左大かっこ 43">
            <a:extLst>
              <a:ext uri="{FF2B5EF4-FFF2-40B4-BE49-F238E27FC236}">
                <a16:creationId xmlns:a16="http://schemas.microsoft.com/office/drawing/2014/main" id="{C94AE8B6-20A9-3B8A-3E33-1CBAFC255C37}"/>
              </a:ext>
            </a:extLst>
          </p:cNvPr>
          <p:cNvSpPr/>
          <p:nvPr/>
        </p:nvSpPr>
        <p:spPr>
          <a:xfrm>
            <a:off x="4495526" y="2485693"/>
            <a:ext cx="469783" cy="2718033"/>
          </a:xfrm>
          <a:prstGeom prst="leftBracket">
            <a:avLst/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テキスト ボックス 44">
            <a:extLst>
              <a:ext uri="{FF2B5EF4-FFF2-40B4-BE49-F238E27FC236}">
                <a16:creationId xmlns:a16="http://schemas.microsoft.com/office/drawing/2014/main" id="{B20EE8F8-884E-94A0-1166-F9FADC165B15}"/>
              </a:ext>
            </a:extLst>
          </p:cNvPr>
          <p:cNvSpPr txBox="1"/>
          <p:nvPr/>
        </p:nvSpPr>
        <p:spPr>
          <a:xfrm>
            <a:off x="4628580" y="2281759"/>
            <a:ext cx="4282230" cy="2356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・</a:t>
            </a:r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Low temperature </a:t>
            </a: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：＜</a:t>
            </a:r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100</a:t>
            </a: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℃</a:t>
            </a:r>
            <a:endParaRPr kumimoji="1" lang="en-US" altLang="ja-JP" sz="20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・</a:t>
            </a:r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Low stress</a:t>
            </a: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：＜</a:t>
            </a:r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-100MPa</a:t>
            </a:r>
          </a:p>
          <a:p>
            <a:pPr>
              <a:lnSpc>
                <a:spcPct val="150000"/>
              </a:lnSpc>
            </a:pP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・</a:t>
            </a:r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Film thickness</a:t>
            </a: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：～</a:t>
            </a:r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10µ</a:t>
            </a: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ｍ</a:t>
            </a:r>
            <a:endParaRPr kumimoji="1" lang="en-US" altLang="ja-JP" sz="20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・</a:t>
            </a:r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Depo</a:t>
            </a: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rate</a:t>
            </a: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：～</a:t>
            </a:r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300nm/min</a:t>
            </a:r>
          </a:p>
          <a:p>
            <a:pPr>
              <a:lnSpc>
                <a:spcPct val="150000"/>
              </a:lnSpc>
            </a:pP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・</a:t>
            </a:r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Film</a:t>
            </a: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type</a:t>
            </a: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：</a:t>
            </a:r>
            <a:r>
              <a:rPr kumimoji="1" lang="en-US" altLang="ja-JP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SiO</a:t>
            </a:r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</a:t>
            </a: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、</a:t>
            </a:r>
            <a:r>
              <a:rPr kumimoji="1" lang="en-US" altLang="ja-JP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SiOC</a:t>
            </a:r>
            <a:r>
              <a:rPr kumimoji="1"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、</a:t>
            </a:r>
            <a:r>
              <a:rPr kumimoji="1" lang="en-US" altLang="ja-JP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SiON</a:t>
            </a:r>
            <a:endParaRPr kumimoji="1" lang="en-US" altLang="ja-JP" sz="20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cxnSp>
        <p:nvCxnSpPr>
          <p:cNvPr id="46" name="直線矢印コネクタ 45">
            <a:extLst>
              <a:ext uri="{FF2B5EF4-FFF2-40B4-BE49-F238E27FC236}">
                <a16:creationId xmlns:a16="http://schemas.microsoft.com/office/drawing/2014/main" id="{724638C5-9492-FA3F-ABD8-B3DCB645F491}"/>
              </a:ext>
            </a:extLst>
          </p:cNvPr>
          <p:cNvCxnSpPr/>
          <p:nvPr/>
        </p:nvCxnSpPr>
        <p:spPr>
          <a:xfrm flipV="1">
            <a:off x="3592676" y="3478148"/>
            <a:ext cx="981512" cy="13757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左大かっこ 46">
            <a:extLst>
              <a:ext uri="{FF2B5EF4-FFF2-40B4-BE49-F238E27FC236}">
                <a16:creationId xmlns:a16="http://schemas.microsoft.com/office/drawing/2014/main" id="{A35CA1A8-B098-A133-0ED1-A6A328683290}"/>
              </a:ext>
            </a:extLst>
          </p:cNvPr>
          <p:cNvSpPr/>
          <p:nvPr/>
        </p:nvSpPr>
        <p:spPr>
          <a:xfrm flipH="1">
            <a:off x="8396407" y="2485693"/>
            <a:ext cx="478172" cy="2718033"/>
          </a:xfrm>
          <a:prstGeom prst="leftBracket">
            <a:avLst/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8" name="テキスト ボックス 47">
            <a:extLst>
              <a:ext uri="{FF2B5EF4-FFF2-40B4-BE49-F238E27FC236}">
                <a16:creationId xmlns:a16="http://schemas.microsoft.com/office/drawing/2014/main" id="{0EB54A4B-ED6B-5280-E065-0F6029966E96}"/>
              </a:ext>
            </a:extLst>
          </p:cNvPr>
          <p:cNvSpPr txBox="1"/>
          <p:nvPr/>
        </p:nvSpPr>
        <p:spPr>
          <a:xfrm>
            <a:off x="1651095" y="3957612"/>
            <a:ext cx="15390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SAW</a:t>
            </a:r>
            <a:r>
              <a:rPr kumimoji="1" lang="ja-JP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 </a:t>
            </a:r>
            <a:r>
              <a:rPr kumimoji="1" lang="en-US" altLang="ja-JP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Filter</a:t>
            </a:r>
            <a:endParaRPr kumimoji="1" lang="ja-JP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</p:txBody>
      </p:sp>
      <p:cxnSp>
        <p:nvCxnSpPr>
          <p:cNvPr id="6" name="直線コネクタ 5">
            <a:extLst>
              <a:ext uri="{FF2B5EF4-FFF2-40B4-BE49-F238E27FC236}">
                <a16:creationId xmlns:a16="http://schemas.microsoft.com/office/drawing/2014/main" id="{6084ECA3-DA8E-6A2F-0588-75EE1689D7A7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2601</TotalTime>
  <Words>50</Words>
  <Application>Microsoft Office PowerPoint</Application>
  <PresentationFormat>A4 210 x 297 mm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HGS創英角ｺﾞｼｯｸUB</vt:lpstr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146</cp:revision>
  <cp:lastPrinted>2026-09-08T07:13:03Z</cp:lastPrinted>
  <dcterms:created xsi:type="dcterms:W3CDTF">2022-07-05T09:11:24Z</dcterms:created>
  <dcterms:modified xsi:type="dcterms:W3CDTF">2026-09-11T04:19:09Z</dcterms:modified>
</cp:coreProperties>
</file>