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1" r:id="rId2"/>
  </p:sldIdLst>
  <p:sldSz cx="9906000" cy="6858000" type="A4"/>
  <p:notesSz cx="9866313" cy="673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スタイル (中間)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092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1"/>
            </a:lvl1pPr>
            <a:lvl2pPr marL="457181" indent="0" algn="ctr">
              <a:buNone/>
              <a:defRPr sz="2000"/>
            </a:lvl2pPr>
            <a:lvl3pPr marL="914362" indent="0" algn="ctr">
              <a:buNone/>
              <a:defRPr sz="1800"/>
            </a:lvl3pPr>
            <a:lvl4pPr marL="1371543" indent="0" algn="ctr">
              <a:buNone/>
              <a:defRPr sz="1600"/>
            </a:lvl4pPr>
            <a:lvl5pPr marL="1828723" indent="0" algn="ctr">
              <a:buNone/>
              <a:defRPr sz="1600"/>
            </a:lvl5pPr>
            <a:lvl6pPr marL="2285905" indent="0" algn="ctr">
              <a:buNone/>
              <a:defRPr sz="1600"/>
            </a:lvl6pPr>
            <a:lvl7pPr marL="2743085" indent="0" algn="ctr">
              <a:buNone/>
              <a:defRPr sz="1600"/>
            </a:lvl7pPr>
            <a:lvl8pPr marL="3200266" indent="0" algn="ctr">
              <a:buNone/>
              <a:defRPr sz="1600"/>
            </a:lvl8pPr>
            <a:lvl9pPr marL="3657446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8483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4976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1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1" y="4589466"/>
            <a:ext cx="8543925" cy="1500187"/>
          </a:xfrm>
        </p:spPr>
        <p:txBody>
          <a:bodyPr/>
          <a:lstStyle>
            <a:lvl1pPr marL="0" indent="0">
              <a:buNone/>
              <a:defRPr sz="2401">
                <a:solidFill>
                  <a:schemeClr val="tx1"/>
                </a:solidFill>
              </a:defRPr>
            </a:lvl1pPr>
            <a:lvl2pPr marL="45718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6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97822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21877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7"/>
            <a:ext cx="8543925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30" y="1681164"/>
            <a:ext cx="4190702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30" y="2505076"/>
            <a:ext cx="4190702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4" y="1681164"/>
            <a:ext cx="4211340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4208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48036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56945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8"/>
            <a:ext cx="5014913" cy="4873625"/>
          </a:xfrm>
        </p:spPr>
        <p:txBody>
          <a:bodyPr/>
          <a:lstStyle>
            <a:lvl1pPr>
              <a:defRPr sz="3199"/>
            </a:lvl1pPr>
            <a:lvl2pPr>
              <a:defRPr sz="2799"/>
            </a:lvl2pPr>
            <a:lvl3pPr>
              <a:defRPr sz="2401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38563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8"/>
            <a:ext cx="5014913" cy="4873625"/>
          </a:xfrm>
        </p:spPr>
        <p:txBody>
          <a:bodyPr anchor="t"/>
          <a:lstStyle>
            <a:lvl1pPr marL="0" indent="0">
              <a:buNone/>
              <a:defRPr sz="3199"/>
            </a:lvl1pPr>
            <a:lvl2pPr marL="457181" indent="0">
              <a:buNone/>
              <a:defRPr sz="2799"/>
            </a:lvl2pPr>
            <a:lvl3pPr marL="914362" indent="0">
              <a:buNone/>
              <a:defRPr sz="2401"/>
            </a:lvl3pPr>
            <a:lvl4pPr marL="1371543" indent="0">
              <a:buNone/>
              <a:defRPr sz="2000"/>
            </a:lvl4pPr>
            <a:lvl5pPr marL="1828723" indent="0">
              <a:buNone/>
              <a:defRPr sz="2000"/>
            </a:lvl5pPr>
            <a:lvl6pPr marL="2285905" indent="0">
              <a:buNone/>
              <a:defRPr sz="2000"/>
            </a:lvl6pPr>
            <a:lvl7pPr marL="2743085" indent="0">
              <a:buNone/>
              <a:defRPr sz="2000"/>
            </a:lvl7pPr>
            <a:lvl8pPr marL="3200266" indent="0">
              <a:buNone/>
              <a:defRPr sz="2000"/>
            </a:lvl8pPr>
            <a:lvl9pPr marL="3657446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59979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07772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79565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5213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362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1" indent="-228591" algn="l" defTabSz="91436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685771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1" kern="1200">
          <a:solidFill>
            <a:schemeClr val="tx1"/>
          </a:solidFill>
          <a:latin typeface="+mn-lt"/>
          <a:ea typeface="+mn-ea"/>
          <a:cs typeface="+mn-cs"/>
        </a:defRPr>
      </a:lvl2pPr>
      <a:lvl3pPr marL="114295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3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14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7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5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3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1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2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8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6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4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5A1D45-1D96-1335-C040-81DF97E61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4C268375-1B97-FCE0-B129-E6736D86BAA4}"/>
              </a:ext>
            </a:extLst>
          </p:cNvPr>
          <p:cNvSpPr txBox="1"/>
          <p:nvPr/>
        </p:nvSpPr>
        <p:spPr>
          <a:xfrm>
            <a:off x="2480492" y="371064"/>
            <a:ext cx="74255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800" b="1" dirty="0">
                <a:latin typeface="Arial Black" panose="020B0A04020102020204" pitchFamily="34" charset="0"/>
              </a:rPr>
              <a:t>SEMICONJAPAN2025</a:t>
            </a:r>
            <a:r>
              <a:rPr kumimoji="1" lang="ja-JP" altLang="en-US" sz="2800" b="1" dirty="0">
                <a:latin typeface="Arial Black" panose="020B0A04020102020204" pitchFamily="34" charset="0"/>
              </a:rPr>
              <a:t>　出展</a:t>
            </a:r>
            <a:endParaRPr kumimoji="1" lang="en-US" altLang="ja-JP" sz="2800" b="1" dirty="0">
              <a:latin typeface="Arial Black" panose="020B0A04020102020204" pitchFamily="34" charset="0"/>
            </a:endParaRPr>
          </a:p>
        </p:txBody>
      </p:sp>
      <p:sp>
        <p:nvSpPr>
          <p:cNvPr id="3" name="直角三角形 2">
            <a:extLst>
              <a:ext uri="{FF2B5EF4-FFF2-40B4-BE49-F238E27FC236}">
                <a16:creationId xmlns:a16="http://schemas.microsoft.com/office/drawing/2014/main" id="{E17BF163-6C7E-AD80-B7A5-BC2C3446C7EC}"/>
              </a:ext>
            </a:extLst>
          </p:cNvPr>
          <p:cNvSpPr/>
          <p:nvPr/>
        </p:nvSpPr>
        <p:spPr>
          <a:xfrm rot="5400000">
            <a:off x="148106" y="160985"/>
            <a:ext cx="1030310" cy="1017432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直角三角形 3">
            <a:extLst>
              <a:ext uri="{FF2B5EF4-FFF2-40B4-BE49-F238E27FC236}">
                <a16:creationId xmlns:a16="http://schemas.microsoft.com/office/drawing/2014/main" id="{F4AE8237-A8A7-D3EC-D9EE-4C5E3E904D08}"/>
              </a:ext>
            </a:extLst>
          </p:cNvPr>
          <p:cNvSpPr/>
          <p:nvPr/>
        </p:nvSpPr>
        <p:spPr>
          <a:xfrm rot="16200000">
            <a:off x="8729729" y="5694608"/>
            <a:ext cx="1023871" cy="1045336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0FC4D490-6D04-F804-357E-1A811F6AA67F}"/>
              </a:ext>
            </a:extLst>
          </p:cNvPr>
          <p:cNvSpPr/>
          <p:nvPr/>
        </p:nvSpPr>
        <p:spPr>
          <a:xfrm>
            <a:off x="128788" y="154548"/>
            <a:ext cx="9633398" cy="6555346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6" name="図 15">
            <a:extLst>
              <a:ext uri="{FF2B5EF4-FFF2-40B4-BE49-F238E27FC236}">
                <a16:creationId xmlns:a16="http://schemas.microsoft.com/office/drawing/2014/main" id="{31AA8C50-91AB-670B-4544-4610A01FD4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7789" y="4578421"/>
            <a:ext cx="2164999" cy="1365190"/>
          </a:xfrm>
          <a:prstGeom prst="rect">
            <a:avLst/>
          </a:prstGeom>
          <a:ln w="63500">
            <a:solidFill>
              <a:srgbClr val="00B050"/>
            </a:solidFill>
          </a:ln>
        </p:spPr>
      </p:pic>
      <p:pic>
        <p:nvPicPr>
          <p:cNvPr id="17" name="図 16">
            <a:extLst>
              <a:ext uri="{FF2B5EF4-FFF2-40B4-BE49-F238E27FC236}">
                <a16:creationId xmlns:a16="http://schemas.microsoft.com/office/drawing/2014/main" id="{B4244C8B-22FE-A5B9-F066-D4A83575CB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7898" y="4559121"/>
            <a:ext cx="2518714" cy="1393333"/>
          </a:xfrm>
          <a:prstGeom prst="rect">
            <a:avLst/>
          </a:prstGeom>
          <a:ln w="63500">
            <a:solidFill>
              <a:srgbClr val="7030A0"/>
            </a:solidFill>
          </a:ln>
        </p:spPr>
      </p:pic>
      <p:sp>
        <p:nvSpPr>
          <p:cNvPr id="18" name="正方形/長方形 17">
            <a:extLst>
              <a:ext uri="{FF2B5EF4-FFF2-40B4-BE49-F238E27FC236}">
                <a16:creationId xmlns:a16="http://schemas.microsoft.com/office/drawing/2014/main" id="{985369B7-7BD6-97DE-8232-421D5B595128}"/>
              </a:ext>
            </a:extLst>
          </p:cNvPr>
          <p:cNvSpPr/>
          <p:nvPr/>
        </p:nvSpPr>
        <p:spPr>
          <a:xfrm>
            <a:off x="4761250" y="4132829"/>
            <a:ext cx="1655508" cy="267499"/>
          </a:xfrm>
          <a:prstGeom prst="rect">
            <a:avLst/>
          </a:prstGeom>
          <a:noFill/>
          <a:ln w="38100">
            <a:noFill/>
          </a:ln>
        </p:spPr>
        <p:txBody>
          <a:bodyPr wrap="square" lIns="51553" tIns="25776" rIns="51553" bIns="25776">
            <a:spAutoFit/>
          </a:bodyPr>
          <a:lstStyle/>
          <a:p>
            <a:pPr algn="ctr"/>
            <a:r>
              <a:rPr lang="en-US" altLang="ja-JP" sz="1400" b="1" spc="28" dirty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AI</a:t>
            </a:r>
            <a:r>
              <a:rPr lang="ja-JP" altLang="en-US" sz="1400" b="1" spc="28" dirty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 </a:t>
            </a:r>
            <a:r>
              <a:rPr lang="en-US" altLang="ja-JP" sz="1400" b="1" spc="28" dirty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Package</a:t>
            </a:r>
          </a:p>
        </p:txBody>
      </p:sp>
      <p:sp>
        <p:nvSpPr>
          <p:cNvPr id="19" name="正方形/長方形 18">
            <a:extLst>
              <a:ext uri="{FF2B5EF4-FFF2-40B4-BE49-F238E27FC236}">
                <a16:creationId xmlns:a16="http://schemas.microsoft.com/office/drawing/2014/main" id="{5596A7EF-D18E-CF74-FE2F-8C94F5E4603C}"/>
              </a:ext>
            </a:extLst>
          </p:cNvPr>
          <p:cNvSpPr/>
          <p:nvPr/>
        </p:nvSpPr>
        <p:spPr>
          <a:xfrm>
            <a:off x="7242656" y="4165710"/>
            <a:ext cx="1663128" cy="236721"/>
          </a:xfrm>
          <a:prstGeom prst="rect">
            <a:avLst/>
          </a:prstGeom>
          <a:noFill/>
          <a:ln w="38100">
            <a:noFill/>
          </a:ln>
        </p:spPr>
        <p:txBody>
          <a:bodyPr wrap="square" lIns="51553" tIns="25776" rIns="51553" bIns="25776">
            <a:spAutoFit/>
          </a:bodyPr>
          <a:lstStyle/>
          <a:p>
            <a:pPr algn="ctr"/>
            <a:r>
              <a:rPr lang="en-US" altLang="ja-JP" sz="1200" b="1" spc="28" dirty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IOWN</a:t>
            </a:r>
            <a:r>
              <a:rPr lang="ja-JP" altLang="en-US" sz="1200" b="1" spc="28" dirty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 </a:t>
            </a:r>
            <a:r>
              <a:rPr lang="en-US" altLang="ja-JP" sz="1200" b="1" spc="28" dirty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Package</a:t>
            </a:r>
          </a:p>
        </p:txBody>
      </p:sp>
      <p:pic>
        <p:nvPicPr>
          <p:cNvPr id="20" name="図 19">
            <a:extLst>
              <a:ext uri="{FF2B5EF4-FFF2-40B4-BE49-F238E27FC236}">
                <a16:creationId xmlns:a16="http://schemas.microsoft.com/office/drawing/2014/main" id="{E90548D4-361E-A6A7-6BB6-9FCB3195BE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096" y="3108254"/>
            <a:ext cx="3460929" cy="2934613"/>
          </a:xfrm>
          <a:prstGeom prst="rect">
            <a:avLst/>
          </a:prstGeom>
        </p:spPr>
      </p:pic>
      <p:sp>
        <p:nvSpPr>
          <p:cNvPr id="24" name="正方形/長方形 23">
            <a:extLst>
              <a:ext uri="{FF2B5EF4-FFF2-40B4-BE49-F238E27FC236}">
                <a16:creationId xmlns:a16="http://schemas.microsoft.com/office/drawing/2014/main" id="{4806A754-02ED-23EF-E878-B94AD54945D4}"/>
              </a:ext>
            </a:extLst>
          </p:cNvPr>
          <p:cNvSpPr/>
          <p:nvPr/>
        </p:nvSpPr>
        <p:spPr>
          <a:xfrm>
            <a:off x="691077" y="1486955"/>
            <a:ext cx="5869368" cy="544498"/>
          </a:xfrm>
          <a:prstGeom prst="rect">
            <a:avLst/>
          </a:prstGeom>
          <a:noFill/>
          <a:ln w="127000">
            <a:solidFill>
              <a:schemeClr val="bg1"/>
            </a:solidFill>
          </a:ln>
        </p:spPr>
        <p:txBody>
          <a:bodyPr wrap="square" lIns="51553" tIns="25776" rIns="51553" bIns="25776">
            <a:spAutoFit/>
          </a:bodyPr>
          <a:lstStyle/>
          <a:p>
            <a:pPr algn="ctr"/>
            <a:r>
              <a:rPr lang="en-US" altLang="ja-JP" sz="3200" b="1" spc="28" dirty="0">
                <a:ln w="0"/>
                <a:solidFill>
                  <a:srgbClr val="0033CC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3D</a:t>
            </a:r>
            <a:r>
              <a:rPr lang="ja-JP" altLang="en-US" sz="3200" b="1" spc="28" dirty="0">
                <a:ln w="0"/>
                <a:solidFill>
                  <a:srgbClr val="0033CC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 </a:t>
            </a:r>
            <a:r>
              <a:rPr lang="en-US" altLang="ja-JP" sz="3200" b="1" spc="28" dirty="0">
                <a:ln w="0"/>
                <a:solidFill>
                  <a:srgbClr val="0033CC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Package</a:t>
            </a:r>
            <a:r>
              <a:rPr lang="ja-JP" altLang="en-US" sz="3200" b="1" spc="28" dirty="0">
                <a:ln w="0"/>
                <a:solidFill>
                  <a:srgbClr val="0033CC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（</a:t>
            </a:r>
            <a:r>
              <a:rPr lang="en-US" altLang="ja-JP" sz="3200" b="1" spc="28" dirty="0">
                <a:ln w="0"/>
                <a:solidFill>
                  <a:srgbClr val="0033CC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AI</a:t>
            </a:r>
            <a:r>
              <a:rPr lang="ja-JP" altLang="en-US" sz="3200" b="1" spc="28" dirty="0">
                <a:ln w="0"/>
                <a:solidFill>
                  <a:srgbClr val="0033CC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、</a:t>
            </a:r>
            <a:r>
              <a:rPr lang="en-US" altLang="ja-JP" sz="3200" b="1" spc="28" dirty="0">
                <a:ln w="0"/>
                <a:solidFill>
                  <a:srgbClr val="0033CC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IOWN</a:t>
            </a:r>
            <a:r>
              <a:rPr lang="ja-JP" altLang="en-US" sz="3200" b="1" spc="28" dirty="0">
                <a:ln w="0"/>
                <a:solidFill>
                  <a:srgbClr val="0033CC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）</a:t>
            </a:r>
            <a:endParaRPr lang="en-US" altLang="ja-JP" sz="3200" b="1" spc="28" dirty="0">
              <a:ln w="0"/>
              <a:solidFill>
                <a:srgbClr val="0033CC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6" name="正方形/長方形 25">
            <a:extLst>
              <a:ext uri="{FF2B5EF4-FFF2-40B4-BE49-F238E27FC236}">
                <a16:creationId xmlns:a16="http://schemas.microsoft.com/office/drawing/2014/main" id="{7C3D0580-2049-995B-2519-9B5EFF17DDB2}"/>
              </a:ext>
            </a:extLst>
          </p:cNvPr>
          <p:cNvSpPr/>
          <p:nvPr/>
        </p:nvSpPr>
        <p:spPr>
          <a:xfrm>
            <a:off x="773769" y="2232963"/>
            <a:ext cx="8189927" cy="544498"/>
          </a:xfrm>
          <a:prstGeom prst="rect">
            <a:avLst/>
          </a:prstGeom>
          <a:noFill/>
          <a:ln w="38100">
            <a:noFill/>
          </a:ln>
        </p:spPr>
        <p:txBody>
          <a:bodyPr wrap="square" lIns="51553" tIns="25776" rIns="51553" bIns="25776">
            <a:spAutoFit/>
          </a:bodyPr>
          <a:lstStyle/>
          <a:p>
            <a:r>
              <a:rPr lang="en-US" altLang="ja-JP" sz="1600" b="1" spc="28" dirty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AI</a:t>
            </a:r>
            <a:r>
              <a:rPr lang="ja-JP" altLang="en-US" sz="1600" b="1" spc="28" dirty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、高速通信が注目を集める中で、今後のキーデバイスであるパッケージングに対し、半導体、ディスプレイで培った</a:t>
            </a:r>
            <a:r>
              <a:rPr lang="en-US" altLang="ja-JP" sz="1600" b="1" spc="28" dirty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HDP-CVD</a:t>
            </a:r>
            <a:r>
              <a:rPr lang="ja-JP" altLang="en-US" sz="1600" b="1" spc="28" dirty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技術で対応致します。</a:t>
            </a:r>
            <a:endParaRPr lang="en-US" altLang="ja-JP" sz="1600" b="1" spc="28" dirty="0">
              <a:ln w="0"/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+mn-ea"/>
            </a:endParaRPr>
          </a:p>
        </p:txBody>
      </p:sp>
      <p:cxnSp>
        <p:nvCxnSpPr>
          <p:cNvPr id="7" name="直線コネクタ 6">
            <a:extLst>
              <a:ext uri="{FF2B5EF4-FFF2-40B4-BE49-F238E27FC236}">
                <a16:creationId xmlns:a16="http://schemas.microsoft.com/office/drawing/2014/main" id="{12A87F94-441D-BF5A-4FF2-82E1A499EA7E}"/>
              </a:ext>
            </a:extLst>
          </p:cNvPr>
          <p:cNvCxnSpPr/>
          <p:nvPr/>
        </p:nvCxnSpPr>
        <p:spPr>
          <a:xfrm>
            <a:off x="689113" y="1046922"/>
            <a:ext cx="8428382" cy="0"/>
          </a:xfrm>
          <a:prstGeom prst="line">
            <a:avLst/>
          </a:prstGeom>
          <a:ln w="63500" cmpd="dbl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0491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2558</TotalTime>
  <Words>44</Words>
  <Application>Microsoft Office PowerPoint</Application>
  <PresentationFormat>A4 210 x 297 mm</PresentationFormat>
  <Paragraphs>5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泰広 城下</cp:lastModifiedBy>
  <cp:revision>131</cp:revision>
  <cp:lastPrinted>2026-09-08T07:13:03Z</cp:lastPrinted>
  <dcterms:created xsi:type="dcterms:W3CDTF">2022-07-05T09:11:24Z</dcterms:created>
  <dcterms:modified xsi:type="dcterms:W3CDTF">2026-09-11T04:20:59Z</dcterms:modified>
</cp:coreProperties>
</file>