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1" r:id="rId2"/>
  </p:sldIdLst>
  <p:sldSz cx="9906000" cy="6858000" type="A4"/>
  <p:notesSz cx="9866313" cy="67357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スタイル (中間)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2" d="100"/>
          <a:sy n="72" d="100"/>
        </p:scale>
        <p:origin x="1092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1"/>
            </a:lvl1pPr>
            <a:lvl2pPr marL="457181" indent="0" algn="ctr">
              <a:buNone/>
              <a:defRPr sz="2000"/>
            </a:lvl2pPr>
            <a:lvl3pPr marL="914362" indent="0" algn="ctr">
              <a:buNone/>
              <a:defRPr sz="1800"/>
            </a:lvl3pPr>
            <a:lvl4pPr marL="1371543" indent="0" algn="ctr">
              <a:buNone/>
              <a:defRPr sz="1600"/>
            </a:lvl4pPr>
            <a:lvl5pPr marL="1828723" indent="0" algn="ctr">
              <a:buNone/>
              <a:defRPr sz="1600"/>
            </a:lvl5pPr>
            <a:lvl6pPr marL="2285905" indent="0" algn="ctr">
              <a:buNone/>
              <a:defRPr sz="1600"/>
            </a:lvl6pPr>
            <a:lvl7pPr marL="2743085" indent="0" algn="ctr">
              <a:buNone/>
              <a:defRPr sz="1600"/>
            </a:lvl7pPr>
            <a:lvl8pPr marL="3200266" indent="0" algn="ctr">
              <a:buNone/>
              <a:defRPr sz="1600"/>
            </a:lvl8pPr>
            <a:lvl9pPr marL="3657446" indent="0" algn="ctr">
              <a:buNone/>
              <a:defRPr sz="16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48483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497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6"/>
            <a:ext cx="8543925" cy="1500187"/>
          </a:xfrm>
        </p:spPr>
        <p:txBody>
          <a:bodyPr/>
          <a:lstStyle>
            <a:lvl1pPr marL="0" indent="0">
              <a:buNone/>
              <a:defRPr sz="2401">
                <a:solidFill>
                  <a:schemeClr val="tx1"/>
                </a:solidFill>
              </a:defRPr>
            </a:lvl1pPr>
            <a:lvl2pPr marL="45718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0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2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97822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21877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7"/>
            <a:ext cx="8543925" cy="1325563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30" y="1681164"/>
            <a:ext cx="4190702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30" y="2505076"/>
            <a:ext cx="4190702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2401" b="1"/>
            </a:lvl1pPr>
            <a:lvl2pPr marL="457181" indent="0">
              <a:buNone/>
              <a:defRPr sz="2000" b="1"/>
            </a:lvl2pPr>
            <a:lvl3pPr marL="914362" indent="0">
              <a:buNone/>
              <a:defRPr sz="1800" b="1"/>
            </a:lvl3pPr>
            <a:lvl4pPr marL="1371543" indent="0">
              <a:buNone/>
              <a:defRPr sz="1600" b="1"/>
            </a:lvl4pPr>
            <a:lvl5pPr marL="1828723" indent="0">
              <a:buNone/>
              <a:defRPr sz="1600" b="1"/>
            </a:lvl5pPr>
            <a:lvl6pPr marL="2285905" indent="0">
              <a:buNone/>
              <a:defRPr sz="1600" b="1"/>
            </a:lvl6pPr>
            <a:lvl7pPr marL="2743085" indent="0">
              <a:buNone/>
              <a:defRPr sz="1600" b="1"/>
            </a:lvl7pPr>
            <a:lvl8pPr marL="3200266" indent="0">
              <a:buNone/>
              <a:defRPr sz="1600" b="1"/>
            </a:lvl8pPr>
            <a:lvl9pPr marL="3657446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4208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48036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56945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8"/>
            <a:ext cx="5014913" cy="4873625"/>
          </a:xfrm>
        </p:spPr>
        <p:txBody>
          <a:bodyPr/>
          <a:lstStyle>
            <a:lvl1pPr>
              <a:defRPr sz="3199"/>
            </a:lvl1pPr>
            <a:lvl2pPr>
              <a:defRPr sz="2799"/>
            </a:lvl2pPr>
            <a:lvl3pPr>
              <a:defRPr sz="2401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385630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4" cy="1600200"/>
          </a:xfrm>
        </p:spPr>
        <p:txBody>
          <a:bodyPr anchor="b"/>
          <a:lstStyle>
            <a:lvl1pPr>
              <a:defRPr sz="3199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8"/>
            <a:ext cx="5014913" cy="4873625"/>
          </a:xfrm>
        </p:spPr>
        <p:txBody>
          <a:bodyPr anchor="t"/>
          <a:lstStyle>
            <a:lvl1pPr marL="0" indent="0">
              <a:buNone/>
              <a:defRPr sz="3199"/>
            </a:lvl1pPr>
            <a:lvl2pPr marL="457181" indent="0">
              <a:buNone/>
              <a:defRPr sz="2799"/>
            </a:lvl2pPr>
            <a:lvl3pPr marL="914362" indent="0">
              <a:buNone/>
              <a:defRPr sz="2401"/>
            </a:lvl3pPr>
            <a:lvl4pPr marL="1371543" indent="0">
              <a:buNone/>
              <a:defRPr sz="2000"/>
            </a:lvl4pPr>
            <a:lvl5pPr marL="1828723" indent="0">
              <a:buNone/>
              <a:defRPr sz="2000"/>
            </a:lvl5pPr>
            <a:lvl6pPr marL="2285905" indent="0">
              <a:buNone/>
              <a:defRPr sz="2000"/>
            </a:lvl6pPr>
            <a:lvl7pPr marL="2743085" indent="0">
              <a:buNone/>
              <a:defRPr sz="2000"/>
            </a:lvl7pPr>
            <a:lvl8pPr marL="3200266" indent="0">
              <a:buNone/>
              <a:defRPr sz="2000"/>
            </a:lvl8pPr>
            <a:lvl9pPr marL="3657446" indent="0">
              <a:buNone/>
              <a:defRPr sz="20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4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1" indent="0">
              <a:buNone/>
              <a:defRPr sz="1400"/>
            </a:lvl2pPr>
            <a:lvl3pPr marL="914362" indent="0">
              <a:buNone/>
              <a:defRPr sz="1200"/>
            </a:lvl3pPr>
            <a:lvl4pPr marL="1371543" indent="0">
              <a:buNone/>
              <a:defRPr sz="1000"/>
            </a:lvl4pPr>
            <a:lvl5pPr marL="1828723" indent="0">
              <a:buNone/>
              <a:defRPr sz="1000"/>
            </a:lvl5pPr>
            <a:lvl6pPr marL="2285905" indent="0">
              <a:buNone/>
              <a:defRPr sz="1000"/>
            </a:lvl6pPr>
            <a:lvl7pPr marL="2743085" indent="0">
              <a:buNone/>
              <a:defRPr sz="1000"/>
            </a:lvl7pPr>
            <a:lvl8pPr marL="3200266" indent="0">
              <a:buNone/>
              <a:defRPr sz="1000"/>
            </a:lvl8pPr>
            <a:lvl9pPr marL="3657446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997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3077727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9565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160D2-0B48-46C6-9344-11AA91FE1056}" type="datetimeFigureOut">
              <a:rPr kumimoji="1" lang="ja-JP" altLang="en-US" smtClean="0"/>
              <a:t>2026/9/11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3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5F3C9-D76E-4BF1-9BD6-A4D0604F2DB1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5213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362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1" indent="-228591" algn="l" defTabSz="91436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799" kern="1200">
          <a:solidFill>
            <a:schemeClr val="tx1"/>
          </a:solidFill>
          <a:latin typeface="+mn-lt"/>
          <a:ea typeface="+mn-ea"/>
          <a:cs typeface="+mn-cs"/>
        </a:defRPr>
      </a:lvl1pPr>
      <a:lvl2pPr marL="685771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1" kern="1200">
          <a:solidFill>
            <a:schemeClr val="tx1"/>
          </a:solidFill>
          <a:latin typeface="+mn-lt"/>
          <a:ea typeface="+mn-ea"/>
          <a:cs typeface="+mn-cs"/>
        </a:defRPr>
      </a:lvl2pPr>
      <a:lvl3pPr marL="114295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32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14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75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5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37" indent="-228591" algn="l" defTabSz="91436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1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2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3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85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6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46" algn="l" defTabSz="914362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A1D45-1D96-1335-C040-81DF97E61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4C268375-1B97-FCE0-B129-E6736D86BAA4}"/>
              </a:ext>
            </a:extLst>
          </p:cNvPr>
          <p:cNvSpPr txBox="1"/>
          <p:nvPr/>
        </p:nvSpPr>
        <p:spPr>
          <a:xfrm>
            <a:off x="1344631" y="332055"/>
            <a:ext cx="7541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3200" b="1" dirty="0">
                <a:latin typeface="Arial Black" panose="020B0A04020102020204" pitchFamily="34" charset="0"/>
              </a:rPr>
              <a:t>SiC MOSFET GATE INSULATING</a:t>
            </a:r>
          </a:p>
        </p:txBody>
      </p:sp>
      <p:sp>
        <p:nvSpPr>
          <p:cNvPr id="3" name="直角三角形 2">
            <a:extLst>
              <a:ext uri="{FF2B5EF4-FFF2-40B4-BE49-F238E27FC236}">
                <a16:creationId xmlns:a16="http://schemas.microsoft.com/office/drawing/2014/main" id="{E17BF163-6C7E-AD80-B7A5-BC2C3446C7EC}"/>
              </a:ext>
            </a:extLst>
          </p:cNvPr>
          <p:cNvSpPr/>
          <p:nvPr/>
        </p:nvSpPr>
        <p:spPr>
          <a:xfrm rot="5400000">
            <a:off x="148106" y="160985"/>
            <a:ext cx="1030310" cy="1017432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直角三角形 3">
            <a:extLst>
              <a:ext uri="{FF2B5EF4-FFF2-40B4-BE49-F238E27FC236}">
                <a16:creationId xmlns:a16="http://schemas.microsoft.com/office/drawing/2014/main" id="{F4AE8237-A8A7-D3EC-D9EE-4C5E3E904D08}"/>
              </a:ext>
            </a:extLst>
          </p:cNvPr>
          <p:cNvSpPr/>
          <p:nvPr/>
        </p:nvSpPr>
        <p:spPr>
          <a:xfrm rot="16200000">
            <a:off x="8729729" y="5694608"/>
            <a:ext cx="1023871" cy="1045336"/>
          </a:xfrm>
          <a:prstGeom prst="rtTriangl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" name="正方形/長方形 4">
            <a:extLst>
              <a:ext uri="{FF2B5EF4-FFF2-40B4-BE49-F238E27FC236}">
                <a16:creationId xmlns:a16="http://schemas.microsoft.com/office/drawing/2014/main" id="{0FC4D490-6D04-F804-357E-1A811F6AA67F}"/>
              </a:ext>
            </a:extLst>
          </p:cNvPr>
          <p:cNvSpPr/>
          <p:nvPr/>
        </p:nvSpPr>
        <p:spPr>
          <a:xfrm>
            <a:off x="128788" y="154548"/>
            <a:ext cx="9633398" cy="6555346"/>
          </a:xfrm>
          <a:prstGeom prst="rect">
            <a:avLst/>
          </a:prstGeom>
          <a:noFill/>
          <a:ln w="381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>
            <a:extLst>
              <a:ext uri="{FF2B5EF4-FFF2-40B4-BE49-F238E27FC236}">
                <a16:creationId xmlns:a16="http://schemas.microsoft.com/office/drawing/2014/main" id="{3803E35D-8F80-EDB9-7861-994608BF77F2}"/>
              </a:ext>
            </a:extLst>
          </p:cNvPr>
          <p:cNvSpPr/>
          <p:nvPr/>
        </p:nvSpPr>
        <p:spPr>
          <a:xfrm>
            <a:off x="1644833" y="2047736"/>
            <a:ext cx="2113115" cy="77821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24" name="正方形/長方形 1023">
            <a:extLst>
              <a:ext uri="{FF2B5EF4-FFF2-40B4-BE49-F238E27FC236}">
                <a16:creationId xmlns:a16="http://schemas.microsoft.com/office/drawing/2014/main" id="{58028B1B-7B61-AD9B-E890-CFAFDC3B701D}"/>
              </a:ext>
            </a:extLst>
          </p:cNvPr>
          <p:cNvSpPr/>
          <p:nvPr/>
        </p:nvSpPr>
        <p:spPr>
          <a:xfrm>
            <a:off x="1644833" y="2811394"/>
            <a:ext cx="2113115" cy="67193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25" name="テキスト ボックス 1024">
            <a:extLst>
              <a:ext uri="{FF2B5EF4-FFF2-40B4-BE49-F238E27FC236}">
                <a16:creationId xmlns:a16="http://schemas.microsoft.com/office/drawing/2014/main" id="{14212928-9F07-7E58-75DF-B6E8B13B3745}"/>
              </a:ext>
            </a:extLst>
          </p:cNvPr>
          <p:cNvSpPr txBox="1"/>
          <p:nvPr/>
        </p:nvSpPr>
        <p:spPr>
          <a:xfrm>
            <a:off x="2452240" y="3040156"/>
            <a:ext cx="78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SiC</a:t>
            </a:r>
            <a:endParaRPr kumimoji="1" lang="ja-JP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027" name="テキスト ボックス 1026">
            <a:extLst>
              <a:ext uri="{FF2B5EF4-FFF2-40B4-BE49-F238E27FC236}">
                <a16:creationId xmlns:a16="http://schemas.microsoft.com/office/drawing/2014/main" id="{ECA8CE11-E74C-99F6-E42A-315E8B5902FA}"/>
              </a:ext>
            </a:extLst>
          </p:cNvPr>
          <p:cNvSpPr txBox="1"/>
          <p:nvPr/>
        </p:nvSpPr>
        <p:spPr>
          <a:xfrm>
            <a:off x="2068728" y="2088090"/>
            <a:ext cx="7662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SiO</a:t>
            </a:r>
            <a:r>
              <a:rPr kumimoji="1" lang="en-US" altLang="ja-JP" sz="1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</a:t>
            </a:r>
            <a:endParaRPr kumimoji="1" lang="ja-JP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028" name="楕円 1027">
            <a:extLst>
              <a:ext uri="{FF2B5EF4-FFF2-40B4-BE49-F238E27FC236}">
                <a16:creationId xmlns:a16="http://schemas.microsoft.com/office/drawing/2014/main" id="{9BE7F4E6-CE36-9353-AEFB-C35E6687C791}"/>
              </a:ext>
            </a:extLst>
          </p:cNvPr>
          <p:cNvSpPr/>
          <p:nvPr/>
        </p:nvSpPr>
        <p:spPr>
          <a:xfrm>
            <a:off x="2320006" y="2835208"/>
            <a:ext cx="66342" cy="6709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29" name="楕円 1028">
            <a:extLst>
              <a:ext uri="{FF2B5EF4-FFF2-40B4-BE49-F238E27FC236}">
                <a16:creationId xmlns:a16="http://schemas.microsoft.com/office/drawing/2014/main" id="{09196BFE-26B1-DF13-667F-B9B198EAA173}"/>
              </a:ext>
            </a:extLst>
          </p:cNvPr>
          <p:cNvSpPr/>
          <p:nvPr/>
        </p:nvSpPr>
        <p:spPr>
          <a:xfrm>
            <a:off x="2762453" y="2842236"/>
            <a:ext cx="57283" cy="505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30" name="楕円 1029">
            <a:extLst>
              <a:ext uri="{FF2B5EF4-FFF2-40B4-BE49-F238E27FC236}">
                <a16:creationId xmlns:a16="http://schemas.microsoft.com/office/drawing/2014/main" id="{0C03473A-1CC1-DED9-3DCB-536FAAC20A1F}"/>
              </a:ext>
            </a:extLst>
          </p:cNvPr>
          <p:cNvSpPr/>
          <p:nvPr/>
        </p:nvSpPr>
        <p:spPr>
          <a:xfrm>
            <a:off x="3402788" y="2832710"/>
            <a:ext cx="78935" cy="743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31" name="楕円 1030">
            <a:extLst>
              <a:ext uri="{FF2B5EF4-FFF2-40B4-BE49-F238E27FC236}">
                <a16:creationId xmlns:a16="http://schemas.microsoft.com/office/drawing/2014/main" id="{8EB18B34-45C1-9208-303F-947B6B844966}"/>
              </a:ext>
            </a:extLst>
          </p:cNvPr>
          <p:cNvSpPr/>
          <p:nvPr/>
        </p:nvSpPr>
        <p:spPr>
          <a:xfrm>
            <a:off x="1986864" y="2644730"/>
            <a:ext cx="75634" cy="62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32" name="楕円 1031">
            <a:extLst>
              <a:ext uri="{FF2B5EF4-FFF2-40B4-BE49-F238E27FC236}">
                <a16:creationId xmlns:a16="http://schemas.microsoft.com/office/drawing/2014/main" id="{E4A9961D-6D3E-77C3-B676-B4DF43695907}"/>
              </a:ext>
            </a:extLst>
          </p:cNvPr>
          <p:cNvSpPr/>
          <p:nvPr/>
        </p:nvSpPr>
        <p:spPr>
          <a:xfrm>
            <a:off x="2767276" y="2943631"/>
            <a:ext cx="77610" cy="45719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33" name="楕円 1032">
            <a:extLst>
              <a:ext uri="{FF2B5EF4-FFF2-40B4-BE49-F238E27FC236}">
                <a16:creationId xmlns:a16="http://schemas.microsoft.com/office/drawing/2014/main" id="{73B257FE-AFA6-8D5A-0A73-78239DA9F4A7}"/>
              </a:ext>
            </a:extLst>
          </p:cNvPr>
          <p:cNvSpPr/>
          <p:nvPr/>
        </p:nvSpPr>
        <p:spPr>
          <a:xfrm>
            <a:off x="3405408" y="3411218"/>
            <a:ext cx="77610" cy="45719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35" name="楕円 1034">
            <a:extLst>
              <a:ext uri="{FF2B5EF4-FFF2-40B4-BE49-F238E27FC236}">
                <a16:creationId xmlns:a16="http://schemas.microsoft.com/office/drawing/2014/main" id="{DFF91672-7656-768C-2277-84FF5BF8D3A2}"/>
              </a:ext>
            </a:extLst>
          </p:cNvPr>
          <p:cNvSpPr/>
          <p:nvPr/>
        </p:nvSpPr>
        <p:spPr>
          <a:xfrm>
            <a:off x="1128044" y="1846525"/>
            <a:ext cx="101018" cy="9851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36" name="正方形/長方形 1035">
            <a:extLst>
              <a:ext uri="{FF2B5EF4-FFF2-40B4-BE49-F238E27FC236}">
                <a16:creationId xmlns:a16="http://schemas.microsoft.com/office/drawing/2014/main" id="{938F6C2E-8227-9AE5-5C6C-C8B390929BBD}"/>
              </a:ext>
            </a:extLst>
          </p:cNvPr>
          <p:cNvSpPr/>
          <p:nvPr/>
        </p:nvSpPr>
        <p:spPr>
          <a:xfrm>
            <a:off x="1218627" y="1729374"/>
            <a:ext cx="217352" cy="338554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r>
              <a:rPr lang="en-US" altLang="ja-JP" sz="1400" b="1" spc="67" dirty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O</a:t>
            </a:r>
            <a:endParaRPr lang="ja-JP" altLang="en-US" sz="1400" b="1" spc="67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ea"/>
            </a:endParaRPr>
          </a:p>
        </p:txBody>
      </p:sp>
      <p:sp>
        <p:nvSpPr>
          <p:cNvPr id="1037" name="楕円 1036">
            <a:extLst>
              <a:ext uri="{FF2B5EF4-FFF2-40B4-BE49-F238E27FC236}">
                <a16:creationId xmlns:a16="http://schemas.microsoft.com/office/drawing/2014/main" id="{813C35C3-7BC9-E5E1-8516-CA843327D3E2}"/>
              </a:ext>
            </a:extLst>
          </p:cNvPr>
          <p:cNvSpPr/>
          <p:nvPr/>
        </p:nvSpPr>
        <p:spPr>
          <a:xfrm>
            <a:off x="1129567" y="2150099"/>
            <a:ext cx="94731" cy="8545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38" name="正方形/長方形 1037">
            <a:extLst>
              <a:ext uri="{FF2B5EF4-FFF2-40B4-BE49-F238E27FC236}">
                <a16:creationId xmlns:a16="http://schemas.microsoft.com/office/drawing/2014/main" id="{0CB55D29-18BE-7637-F7A4-2B811808F87A}"/>
              </a:ext>
            </a:extLst>
          </p:cNvPr>
          <p:cNvSpPr/>
          <p:nvPr/>
        </p:nvSpPr>
        <p:spPr>
          <a:xfrm>
            <a:off x="1216889" y="2031195"/>
            <a:ext cx="512234" cy="338554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r>
              <a:rPr lang="en-US" altLang="ja-JP" sz="1400" b="1" spc="67" dirty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Si</a:t>
            </a:r>
            <a:endParaRPr lang="ja-JP" altLang="en-US" sz="1400" b="1" spc="67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ea"/>
            </a:endParaRPr>
          </a:p>
        </p:txBody>
      </p:sp>
      <p:sp>
        <p:nvSpPr>
          <p:cNvPr id="1039" name="楕円 1038">
            <a:extLst>
              <a:ext uri="{FF2B5EF4-FFF2-40B4-BE49-F238E27FC236}">
                <a16:creationId xmlns:a16="http://schemas.microsoft.com/office/drawing/2014/main" id="{78958AF5-0044-72F7-029A-EA6F962F8480}"/>
              </a:ext>
            </a:extLst>
          </p:cNvPr>
          <p:cNvSpPr/>
          <p:nvPr/>
        </p:nvSpPr>
        <p:spPr>
          <a:xfrm>
            <a:off x="1120041" y="2453671"/>
            <a:ext cx="104257" cy="91443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0" name="正方形/長方形 1039">
            <a:extLst>
              <a:ext uri="{FF2B5EF4-FFF2-40B4-BE49-F238E27FC236}">
                <a16:creationId xmlns:a16="http://schemas.microsoft.com/office/drawing/2014/main" id="{F684CD29-608F-6E19-8C2D-77ECFD760CB5}"/>
              </a:ext>
            </a:extLst>
          </p:cNvPr>
          <p:cNvSpPr/>
          <p:nvPr/>
        </p:nvSpPr>
        <p:spPr>
          <a:xfrm>
            <a:off x="1237794" y="2331640"/>
            <a:ext cx="217352" cy="338554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r>
              <a:rPr lang="en-US" altLang="ja-JP" sz="1400" b="1" spc="67" dirty="0">
                <a:ln w="0"/>
                <a:solidFill>
                  <a:schemeClr val="tx1">
                    <a:lumMod val="85000"/>
                    <a:lumOff val="15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+mn-ea"/>
              </a:rPr>
              <a:t>C</a:t>
            </a:r>
            <a:endParaRPr lang="ja-JP" altLang="en-US" sz="1400" b="1" spc="67" dirty="0">
              <a:ln w="0"/>
              <a:solidFill>
                <a:schemeClr val="tx1">
                  <a:lumMod val="85000"/>
                  <a:lumOff val="15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+mn-ea"/>
            </a:endParaRPr>
          </a:p>
        </p:txBody>
      </p:sp>
      <p:sp>
        <p:nvSpPr>
          <p:cNvPr id="1041" name="楕円 1040">
            <a:extLst>
              <a:ext uri="{FF2B5EF4-FFF2-40B4-BE49-F238E27FC236}">
                <a16:creationId xmlns:a16="http://schemas.microsoft.com/office/drawing/2014/main" id="{4077DB64-1464-90E4-073D-8B4964FF547B}"/>
              </a:ext>
            </a:extLst>
          </p:cNvPr>
          <p:cNvSpPr/>
          <p:nvPr/>
        </p:nvSpPr>
        <p:spPr>
          <a:xfrm>
            <a:off x="3088463" y="2827948"/>
            <a:ext cx="78935" cy="7435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2" name="楕円 1041">
            <a:extLst>
              <a:ext uri="{FF2B5EF4-FFF2-40B4-BE49-F238E27FC236}">
                <a16:creationId xmlns:a16="http://schemas.microsoft.com/office/drawing/2014/main" id="{01107C13-C65A-7B37-8182-AB8DA8B462CC}"/>
              </a:ext>
            </a:extLst>
          </p:cNvPr>
          <p:cNvSpPr/>
          <p:nvPr/>
        </p:nvSpPr>
        <p:spPr>
          <a:xfrm>
            <a:off x="2310714" y="2559005"/>
            <a:ext cx="75634" cy="62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3" name="楕円 1042">
            <a:extLst>
              <a:ext uri="{FF2B5EF4-FFF2-40B4-BE49-F238E27FC236}">
                <a16:creationId xmlns:a16="http://schemas.microsoft.com/office/drawing/2014/main" id="{ACA974A1-64DA-D5FE-E570-AC023F1C7A8B}"/>
              </a:ext>
            </a:extLst>
          </p:cNvPr>
          <p:cNvSpPr/>
          <p:nvPr/>
        </p:nvSpPr>
        <p:spPr>
          <a:xfrm>
            <a:off x="2786964" y="2463755"/>
            <a:ext cx="75634" cy="62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4" name="楕円 1043">
            <a:extLst>
              <a:ext uri="{FF2B5EF4-FFF2-40B4-BE49-F238E27FC236}">
                <a16:creationId xmlns:a16="http://schemas.microsoft.com/office/drawing/2014/main" id="{30BFD386-3C9B-5541-7135-1B341A3B1771}"/>
              </a:ext>
            </a:extLst>
          </p:cNvPr>
          <p:cNvSpPr/>
          <p:nvPr/>
        </p:nvSpPr>
        <p:spPr>
          <a:xfrm>
            <a:off x="2386914" y="2339930"/>
            <a:ext cx="75634" cy="62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5" name="楕円 1044">
            <a:extLst>
              <a:ext uri="{FF2B5EF4-FFF2-40B4-BE49-F238E27FC236}">
                <a16:creationId xmlns:a16="http://schemas.microsoft.com/office/drawing/2014/main" id="{81560BEE-455A-A34F-FEDC-9424DD441F33}"/>
              </a:ext>
            </a:extLst>
          </p:cNvPr>
          <p:cNvSpPr/>
          <p:nvPr/>
        </p:nvSpPr>
        <p:spPr>
          <a:xfrm>
            <a:off x="2939364" y="2606630"/>
            <a:ext cx="75634" cy="62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6" name="楕円 1045">
            <a:extLst>
              <a:ext uri="{FF2B5EF4-FFF2-40B4-BE49-F238E27FC236}">
                <a16:creationId xmlns:a16="http://schemas.microsoft.com/office/drawing/2014/main" id="{3E29F3BD-60F4-F3C5-A1D9-9E6A4E163C19}"/>
              </a:ext>
            </a:extLst>
          </p:cNvPr>
          <p:cNvSpPr/>
          <p:nvPr/>
        </p:nvSpPr>
        <p:spPr>
          <a:xfrm>
            <a:off x="3215589" y="2568530"/>
            <a:ext cx="75634" cy="62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7" name="楕円 1046">
            <a:extLst>
              <a:ext uri="{FF2B5EF4-FFF2-40B4-BE49-F238E27FC236}">
                <a16:creationId xmlns:a16="http://schemas.microsoft.com/office/drawing/2014/main" id="{4865DA3D-DA56-0273-D923-E349DE6ED231}"/>
              </a:ext>
            </a:extLst>
          </p:cNvPr>
          <p:cNvSpPr/>
          <p:nvPr/>
        </p:nvSpPr>
        <p:spPr>
          <a:xfrm>
            <a:off x="3406089" y="2354218"/>
            <a:ext cx="75634" cy="62312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49" name="楕円 1048">
            <a:extLst>
              <a:ext uri="{FF2B5EF4-FFF2-40B4-BE49-F238E27FC236}">
                <a16:creationId xmlns:a16="http://schemas.microsoft.com/office/drawing/2014/main" id="{798E8BEB-52DE-4EEE-5543-6862485E2292}"/>
              </a:ext>
            </a:extLst>
          </p:cNvPr>
          <p:cNvSpPr/>
          <p:nvPr/>
        </p:nvSpPr>
        <p:spPr>
          <a:xfrm>
            <a:off x="3159409" y="2102203"/>
            <a:ext cx="65139" cy="70081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50" name="楕円 1049">
            <a:extLst>
              <a:ext uri="{FF2B5EF4-FFF2-40B4-BE49-F238E27FC236}">
                <a16:creationId xmlns:a16="http://schemas.microsoft.com/office/drawing/2014/main" id="{BB3C4F9C-CED7-3834-6F16-13536E18CB02}"/>
              </a:ext>
            </a:extLst>
          </p:cNvPr>
          <p:cNvSpPr/>
          <p:nvPr/>
        </p:nvSpPr>
        <p:spPr>
          <a:xfrm>
            <a:off x="1940209" y="2326041"/>
            <a:ext cx="65139" cy="70081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51" name="楕円 1050">
            <a:extLst>
              <a:ext uri="{FF2B5EF4-FFF2-40B4-BE49-F238E27FC236}">
                <a16:creationId xmlns:a16="http://schemas.microsoft.com/office/drawing/2014/main" id="{BF19962F-32E9-980C-2616-D67533682658}"/>
              </a:ext>
            </a:extLst>
          </p:cNvPr>
          <p:cNvSpPr/>
          <p:nvPr/>
        </p:nvSpPr>
        <p:spPr>
          <a:xfrm>
            <a:off x="2868897" y="2283178"/>
            <a:ext cx="65139" cy="70081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52" name="テキスト ボックス 1051">
            <a:extLst>
              <a:ext uri="{FF2B5EF4-FFF2-40B4-BE49-F238E27FC236}">
                <a16:creationId xmlns:a16="http://schemas.microsoft.com/office/drawing/2014/main" id="{783BFA8D-C171-28A2-2B32-BF2F9FE45DC2}"/>
              </a:ext>
            </a:extLst>
          </p:cNvPr>
          <p:cNvSpPr txBox="1"/>
          <p:nvPr/>
        </p:nvSpPr>
        <p:spPr>
          <a:xfrm>
            <a:off x="1678788" y="1329794"/>
            <a:ext cx="1955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Thermal oxidation</a:t>
            </a:r>
          </a:p>
          <a:p>
            <a:pPr algn="ctr"/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（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800-1,000</a:t>
            </a:r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℃）</a:t>
            </a:r>
          </a:p>
        </p:txBody>
      </p:sp>
      <p:sp>
        <p:nvSpPr>
          <p:cNvPr id="1054" name="テキスト ボックス 1053">
            <a:extLst>
              <a:ext uri="{FF2B5EF4-FFF2-40B4-BE49-F238E27FC236}">
                <a16:creationId xmlns:a16="http://schemas.microsoft.com/office/drawing/2014/main" id="{317CC7E0-7F5D-F1C0-71CC-3CB81CB8E993}"/>
              </a:ext>
            </a:extLst>
          </p:cNvPr>
          <p:cNvSpPr txBox="1"/>
          <p:nvPr/>
        </p:nvSpPr>
        <p:spPr>
          <a:xfrm>
            <a:off x="1519680" y="3638730"/>
            <a:ext cx="26792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・</a:t>
            </a:r>
            <a:r>
              <a: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Defects occur on the substrate</a:t>
            </a:r>
          </a:p>
        </p:txBody>
      </p:sp>
      <p:sp>
        <p:nvSpPr>
          <p:cNvPr id="1055" name="正方形/長方形 1054">
            <a:extLst>
              <a:ext uri="{FF2B5EF4-FFF2-40B4-BE49-F238E27FC236}">
                <a16:creationId xmlns:a16="http://schemas.microsoft.com/office/drawing/2014/main" id="{7284DB2F-745C-BDDB-FE4E-C886210CD4E7}"/>
              </a:ext>
            </a:extLst>
          </p:cNvPr>
          <p:cNvSpPr/>
          <p:nvPr/>
        </p:nvSpPr>
        <p:spPr>
          <a:xfrm>
            <a:off x="5600242" y="1983342"/>
            <a:ext cx="2113115" cy="81403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56" name="正方形/長方形 1055">
            <a:extLst>
              <a:ext uri="{FF2B5EF4-FFF2-40B4-BE49-F238E27FC236}">
                <a16:creationId xmlns:a16="http://schemas.microsoft.com/office/drawing/2014/main" id="{50F18A35-2045-E7C5-B40A-8487B479222B}"/>
              </a:ext>
            </a:extLst>
          </p:cNvPr>
          <p:cNvSpPr/>
          <p:nvPr/>
        </p:nvSpPr>
        <p:spPr>
          <a:xfrm>
            <a:off x="5600242" y="2782819"/>
            <a:ext cx="2113115" cy="671934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57" name="楕円 1056">
            <a:extLst>
              <a:ext uri="{FF2B5EF4-FFF2-40B4-BE49-F238E27FC236}">
                <a16:creationId xmlns:a16="http://schemas.microsoft.com/office/drawing/2014/main" id="{64C71402-BDEE-B237-2F3D-3B8F8998BB1A}"/>
              </a:ext>
            </a:extLst>
          </p:cNvPr>
          <p:cNvSpPr/>
          <p:nvPr/>
        </p:nvSpPr>
        <p:spPr>
          <a:xfrm>
            <a:off x="7360817" y="3382643"/>
            <a:ext cx="77610" cy="45719"/>
          </a:xfrm>
          <a:prstGeom prst="ellips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4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58" name="テキスト ボックス 1057">
            <a:extLst>
              <a:ext uri="{FF2B5EF4-FFF2-40B4-BE49-F238E27FC236}">
                <a16:creationId xmlns:a16="http://schemas.microsoft.com/office/drawing/2014/main" id="{8258C518-AD0B-AC30-454A-0F6CAFA1AB1D}"/>
              </a:ext>
            </a:extLst>
          </p:cNvPr>
          <p:cNvSpPr txBox="1"/>
          <p:nvPr/>
        </p:nvSpPr>
        <p:spPr>
          <a:xfrm>
            <a:off x="6379074" y="2992531"/>
            <a:ext cx="7818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SiC</a:t>
            </a:r>
            <a:endParaRPr kumimoji="1" lang="ja-JP" altLang="en-US" sz="14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059" name="テキスト ボックス 1058">
            <a:extLst>
              <a:ext uri="{FF2B5EF4-FFF2-40B4-BE49-F238E27FC236}">
                <a16:creationId xmlns:a16="http://schemas.microsoft.com/office/drawing/2014/main" id="{ACCDA79B-B6A3-6A9B-45B6-C2041A693601}"/>
              </a:ext>
            </a:extLst>
          </p:cNvPr>
          <p:cNvSpPr txBox="1"/>
          <p:nvPr/>
        </p:nvSpPr>
        <p:spPr>
          <a:xfrm>
            <a:off x="5691347" y="1320269"/>
            <a:ext cx="1955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SELVAC</a:t>
            </a:r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HDP-CVD</a:t>
            </a:r>
          </a:p>
          <a:p>
            <a:pPr algn="ctr"/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（＜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350</a:t>
            </a:r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℃）</a:t>
            </a:r>
          </a:p>
        </p:txBody>
      </p:sp>
      <p:sp>
        <p:nvSpPr>
          <p:cNvPr id="1061" name="テキスト ボックス 1060">
            <a:extLst>
              <a:ext uri="{FF2B5EF4-FFF2-40B4-BE49-F238E27FC236}">
                <a16:creationId xmlns:a16="http://schemas.microsoft.com/office/drawing/2014/main" id="{0C54BF59-0CE1-34CA-374B-5EF9C7A4AB88}"/>
              </a:ext>
            </a:extLst>
          </p:cNvPr>
          <p:cNvSpPr txBox="1"/>
          <p:nvPr/>
        </p:nvSpPr>
        <p:spPr>
          <a:xfrm>
            <a:off x="5464491" y="3590032"/>
            <a:ext cx="2679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・</a:t>
            </a:r>
            <a:r>
              <a: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Eliminates defects and</a:t>
            </a:r>
          </a:p>
          <a:p>
            <a:r>
              <a: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ja-JP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　</a:t>
            </a:r>
            <a:r>
              <a: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increases yield</a:t>
            </a:r>
          </a:p>
          <a:p>
            <a:r>
              <a:rPr kumimoji="1" lang="ja-JP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・</a:t>
            </a:r>
            <a:r>
              <a: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High voltage</a:t>
            </a:r>
            <a:r>
              <a:rPr kumimoji="1" lang="ja-JP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resistance</a:t>
            </a:r>
            <a:r>
              <a:rPr kumimoji="1" lang="ja-JP" altLang="en-US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 </a:t>
            </a:r>
            <a:r>
              <a: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film</a:t>
            </a:r>
          </a:p>
        </p:txBody>
      </p:sp>
      <p:sp>
        <p:nvSpPr>
          <p:cNvPr id="1062" name="矢印: 右 1061">
            <a:extLst>
              <a:ext uri="{FF2B5EF4-FFF2-40B4-BE49-F238E27FC236}">
                <a16:creationId xmlns:a16="http://schemas.microsoft.com/office/drawing/2014/main" id="{F76AEB3A-A46A-8CE6-8E43-E4D731D9CA46}"/>
              </a:ext>
            </a:extLst>
          </p:cNvPr>
          <p:cNvSpPr/>
          <p:nvPr/>
        </p:nvSpPr>
        <p:spPr>
          <a:xfrm>
            <a:off x="4472323" y="2597503"/>
            <a:ext cx="523875" cy="390525"/>
          </a:xfrm>
          <a:prstGeom prst="right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>
              <a:solidFill>
                <a:schemeClr val="tx1">
                  <a:lumMod val="85000"/>
                  <a:lumOff val="15000"/>
                </a:schemeClr>
              </a:solidFill>
              <a:highlight>
                <a:srgbClr val="FFFF00"/>
              </a:highlight>
            </a:endParaRPr>
          </a:p>
        </p:txBody>
      </p:sp>
      <p:sp>
        <p:nvSpPr>
          <p:cNvPr id="1063" name="テキスト ボックス 1062">
            <a:extLst>
              <a:ext uri="{FF2B5EF4-FFF2-40B4-BE49-F238E27FC236}">
                <a16:creationId xmlns:a16="http://schemas.microsoft.com/office/drawing/2014/main" id="{B379F9EA-455C-9C65-8088-EB09E9ECC1FA}"/>
              </a:ext>
            </a:extLst>
          </p:cNvPr>
          <p:cNvSpPr txBox="1"/>
          <p:nvPr/>
        </p:nvSpPr>
        <p:spPr>
          <a:xfrm>
            <a:off x="3974313" y="2241104"/>
            <a:ext cx="134573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Improvement</a:t>
            </a:r>
            <a:endParaRPr kumimoji="1" lang="ja-JP" altLang="en-US" sz="12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sp>
        <p:nvSpPr>
          <p:cNvPr id="1064" name="テキスト ボックス 1063">
            <a:extLst>
              <a:ext uri="{FF2B5EF4-FFF2-40B4-BE49-F238E27FC236}">
                <a16:creationId xmlns:a16="http://schemas.microsoft.com/office/drawing/2014/main" id="{4614D82F-2255-6FE6-9EBE-77240560BC97}"/>
              </a:ext>
            </a:extLst>
          </p:cNvPr>
          <p:cNvSpPr txBox="1"/>
          <p:nvPr/>
        </p:nvSpPr>
        <p:spPr>
          <a:xfrm>
            <a:off x="6020782" y="2068503"/>
            <a:ext cx="7662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SiO</a:t>
            </a:r>
            <a:r>
              <a:rPr kumimoji="1" lang="en-US" altLang="ja-JP" sz="1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2</a:t>
            </a:r>
            <a:endParaRPr kumimoji="1" lang="ja-JP" altLang="en-US" sz="10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</a:endParaRPr>
          </a:p>
        </p:txBody>
      </p:sp>
      <p:cxnSp>
        <p:nvCxnSpPr>
          <p:cNvPr id="1065" name="直線矢印コネクタ 1064">
            <a:extLst>
              <a:ext uri="{FF2B5EF4-FFF2-40B4-BE49-F238E27FC236}">
                <a16:creationId xmlns:a16="http://schemas.microsoft.com/office/drawing/2014/main" id="{789FFDCD-FF27-9B6A-FBE4-5C6C41C6AFDE}"/>
              </a:ext>
            </a:extLst>
          </p:cNvPr>
          <p:cNvCxnSpPr>
            <a:cxnSpLocks/>
          </p:cNvCxnSpPr>
          <p:nvPr/>
        </p:nvCxnSpPr>
        <p:spPr>
          <a:xfrm flipH="1">
            <a:off x="7309496" y="2411902"/>
            <a:ext cx="505098" cy="391885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6" name="テキスト ボックス 1065">
            <a:extLst>
              <a:ext uri="{FF2B5EF4-FFF2-40B4-BE49-F238E27FC236}">
                <a16:creationId xmlns:a16="http://schemas.microsoft.com/office/drawing/2014/main" id="{F65655C8-4848-5ECC-63DD-AD41D25664CD}"/>
              </a:ext>
            </a:extLst>
          </p:cNvPr>
          <p:cNvSpPr txBox="1"/>
          <p:nvPr/>
        </p:nvSpPr>
        <p:spPr>
          <a:xfrm>
            <a:off x="7715192" y="2207766"/>
            <a:ext cx="16490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・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No Oxidation</a:t>
            </a:r>
          </a:p>
          <a:p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・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No</a:t>
            </a:r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Ion</a:t>
            </a:r>
            <a:r>
              <a:rPr kumimoji="1" lang="ja-JP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 </a:t>
            </a:r>
            <a:r>
              <a:rPr kumimoji="1" lang="en-US" altLang="ja-JP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GS創英角ｺﾞｼｯｸUB" panose="020B0900000000000000" pitchFamily="50" charset="-128"/>
                <a:ea typeface="HGS創英角ｺﾞｼｯｸUB" panose="020B0900000000000000" pitchFamily="50" charset="-128"/>
              </a:rPr>
              <a:t>damage</a:t>
            </a:r>
          </a:p>
        </p:txBody>
      </p:sp>
      <p:pic>
        <p:nvPicPr>
          <p:cNvPr id="1067" name="図 1066">
            <a:extLst>
              <a:ext uri="{FF2B5EF4-FFF2-40B4-BE49-F238E27FC236}">
                <a16:creationId xmlns:a16="http://schemas.microsoft.com/office/drawing/2014/main" id="{38FFBE78-7B84-0047-73BE-533D4CE64C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49172" y="4397449"/>
            <a:ext cx="2555426" cy="2055130"/>
          </a:xfrm>
          <a:prstGeom prst="rect">
            <a:avLst/>
          </a:prstGeom>
        </p:spPr>
      </p:pic>
      <p:sp>
        <p:nvSpPr>
          <p:cNvPr id="1068" name="テキスト ボックス 1067">
            <a:extLst>
              <a:ext uri="{FF2B5EF4-FFF2-40B4-BE49-F238E27FC236}">
                <a16:creationId xmlns:a16="http://schemas.microsoft.com/office/drawing/2014/main" id="{DF2434AF-AA25-C586-3E78-D02C47763435}"/>
              </a:ext>
            </a:extLst>
          </p:cNvPr>
          <p:cNvSpPr txBox="1"/>
          <p:nvPr/>
        </p:nvSpPr>
        <p:spPr>
          <a:xfrm>
            <a:off x="1722441" y="4629124"/>
            <a:ext cx="3757919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Equipment</a:t>
            </a:r>
            <a:r>
              <a:rPr kumimoji="1" lang="ja-JP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　  ： </a:t>
            </a: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PECVD</a:t>
            </a:r>
          </a:p>
          <a:p>
            <a:pPr>
              <a:lnSpc>
                <a:spcPct val="150000"/>
              </a:lnSpc>
            </a:pP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Film type</a:t>
            </a:r>
            <a:r>
              <a:rPr kumimoji="1" lang="ja-JP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　　 ： </a:t>
            </a: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SiO2</a:t>
            </a:r>
          </a:p>
          <a:p>
            <a:pPr>
              <a:lnSpc>
                <a:spcPct val="150000"/>
              </a:lnSpc>
            </a:pP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Film thickness</a:t>
            </a:r>
            <a:r>
              <a:rPr kumimoji="1" lang="ja-JP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： </a:t>
            </a: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100nm</a:t>
            </a:r>
          </a:p>
          <a:p>
            <a:pPr>
              <a:lnSpc>
                <a:spcPct val="150000"/>
              </a:lnSpc>
            </a:pP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Voltage application time</a:t>
            </a:r>
            <a:r>
              <a:rPr kumimoji="1" lang="ja-JP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　</a:t>
            </a: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500ms</a:t>
            </a:r>
          </a:p>
          <a:p>
            <a:pPr>
              <a:lnSpc>
                <a:spcPct val="150000"/>
              </a:lnSpc>
            </a:pP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Voltage application range</a:t>
            </a:r>
            <a:r>
              <a:rPr kumimoji="1" lang="ja-JP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　</a:t>
            </a: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0 to 200V</a:t>
            </a:r>
          </a:p>
          <a:p>
            <a:pPr>
              <a:lnSpc>
                <a:spcPct val="150000"/>
              </a:lnSpc>
            </a:pP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Overcurrent protection</a:t>
            </a:r>
            <a:r>
              <a:rPr kumimoji="1" lang="ja-JP" altLang="en-US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　</a:t>
            </a:r>
            <a:r>
              <a:rPr kumimoji="1" lang="en-US" altLang="ja-JP" sz="105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10mA</a:t>
            </a:r>
          </a:p>
        </p:txBody>
      </p:sp>
      <p:cxnSp>
        <p:nvCxnSpPr>
          <p:cNvPr id="6" name="直線コネクタ 5">
            <a:extLst>
              <a:ext uri="{FF2B5EF4-FFF2-40B4-BE49-F238E27FC236}">
                <a16:creationId xmlns:a16="http://schemas.microsoft.com/office/drawing/2014/main" id="{567E3A87-1D71-7A4C-0327-6AD3AA13CC61}"/>
              </a:ext>
            </a:extLst>
          </p:cNvPr>
          <p:cNvCxnSpPr/>
          <p:nvPr/>
        </p:nvCxnSpPr>
        <p:spPr>
          <a:xfrm>
            <a:off x="689113" y="1046922"/>
            <a:ext cx="8428382" cy="0"/>
          </a:xfrm>
          <a:prstGeom prst="line">
            <a:avLst/>
          </a:prstGeom>
          <a:ln w="63500" cmpd="dbl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04914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2571</TotalTime>
  <Words>74</Words>
  <Application>Microsoft Office PowerPoint</Application>
  <PresentationFormat>A4 210 x 297 mm</PresentationFormat>
  <Paragraphs>25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HGS創英角ｺﾞｼｯｸUB</vt:lpstr>
      <vt:lpstr>Arial</vt:lpstr>
      <vt:lpstr>Arial Black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泰広 城下</cp:lastModifiedBy>
  <cp:revision>133</cp:revision>
  <cp:lastPrinted>2026-09-08T07:13:03Z</cp:lastPrinted>
  <dcterms:created xsi:type="dcterms:W3CDTF">2022-07-05T09:11:24Z</dcterms:created>
  <dcterms:modified xsi:type="dcterms:W3CDTF">2026-09-11T04:21:43Z</dcterms:modified>
</cp:coreProperties>
</file>