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1220508" y="361171"/>
            <a:ext cx="8347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dirty="0">
                <a:latin typeface="Arial Black" panose="020B0A04020102020204" pitchFamily="34" charset="0"/>
              </a:rPr>
              <a:t>TSRI</a:t>
            </a:r>
            <a:r>
              <a:rPr kumimoji="1" lang="ja-JP" altLang="en-US" sz="2800" b="1" dirty="0">
                <a:latin typeface="Arial Black" panose="020B0A04020102020204" pitchFamily="34" charset="0"/>
              </a:rPr>
              <a:t>（台湾半導体研究所）に</a:t>
            </a:r>
            <a:r>
              <a:rPr kumimoji="1" lang="en-US" altLang="ja-JP" sz="2800" b="1" dirty="0">
                <a:latin typeface="Arial Black" panose="020B0A04020102020204" pitchFamily="34" charset="0"/>
              </a:rPr>
              <a:t>HDP-CVD</a:t>
            </a:r>
            <a:r>
              <a:rPr kumimoji="1" lang="ja-JP" altLang="en-US" sz="2800" b="1" dirty="0">
                <a:latin typeface="Arial Black" panose="020B0A04020102020204" pitchFamily="34" charset="0"/>
              </a:rPr>
              <a:t>設置</a:t>
            </a:r>
            <a:endParaRPr kumimoji="1" lang="en-US" altLang="ja-JP" sz="28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CD238692-368B-F444-84C4-567A89BF8276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図 7">
            <a:extLst>
              <a:ext uri="{FF2B5EF4-FFF2-40B4-BE49-F238E27FC236}">
                <a16:creationId xmlns:a16="http://schemas.microsoft.com/office/drawing/2014/main" id="{9304D2F5-2700-8544-5016-8D4B2D92C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94" y="1658178"/>
            <a:ext cx="2950484" cy="2065683"/>
          </a:xfrm>
          <a:prstGeom prst="rect">
            <a:avLst/>
          </a:prstGeom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C3E2B6A0-BE52-BEA7-D7A5-8B210392B666}"/>
              </a:ext>
            </a:extLst>
          </p:cNvPr>
          <p:cNvSpPr txBox="1"/>
          <p:nvPr/>
        </p:nvSpPr>
        <p:spPr>
          <a:xfrm>
            <a:off x="4250635" y="1582226"/>
            <a:ext cx="4949686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1200"/>
              </a:spcAft>
              <a:buNone/>
            </a:pPr>
            <a:r>
              <a:rPr lang="en-US" altLang="ja-JP" sz="1200" b="1" u="none" strike="noStrike" dirty="0">
                <a:effectLst/>
                <a:latin typeface="+mn-ea"/>
              </a:rPr>
              <a:t>TSRI</a:t>
            </a:r>
            <a:r>
              <a:rPr lang="ja-JP" altLang="en-US" sz="1200" b="1" u="none" strike="noStrike" dirty="0">
                <a:effectLst/>
                <a:latin typeface="+mn-ea"/>
              </a:rPr>
              <a:t>（台湾半導体研究中心）は、台湾の国家実験研究院（</a:t>
            </a:r>
            <a:r>
              <a:rPr lang="en-US" altLang="ja-JP" sz="1200" b="1" u="none" strike="noStrike" dirty="0" err="1">
                <a:effectLst/>
                <a:latin typeface="+mn-ea"/>
              </a:rPr>
              <a:t>NARLabs</a:t>
            </a:r>
            <a:r>
              <a:rPr lang="ja-JP" altLang="en-US" sz="1200" b="1" u="none" strike="noStrike" dirty="0">
                <a:effectLst/>
                <a:latin typeface="+mn-ea"/>
              </a:rPr>
              <a:t>）傘下の主要な国立研究センターであり、台湾の産学研（産業界・学術界・研究機関）を結ぶ半導体研究開発の一大オープンラボとして位置づけられています。</a:t>
            </a:r>
            <a:endParaRPr lang="en-US" altLang="ja-JP" sz="1200" b="1" u="none" strike="noStrike" dirty="0">
              <a:effectLst/>
              <a:latin typeface="+mn-ea"/>
            </a:endParaRPr>
          </a:p>
          <a:p>
            <a:pPr rtl="0">
              <a:spcAft>
                <a:spcPts val="1200"/>
              </a:spcAft>
              <a:buNone/>
            </a:pPr>
            <a:r>
              <a:rPr lang="ja-JP" altLang="en-US" sz="1200" b="1" u="none" strike="noStrike" dirty="0">
                <a:effectLst/>
                <a:latin typeface="+mn-ea"/>
              </a:rPr>
              <a:t>次世代のパワーデバイス（パワー半導体）分野においても、</a:t>
            </a:r>
            <a:r>
              <a:rPr lang="en-US" altLang="ja-JP" sz="1200" b="1" u="none" strike="noStrike" dirty="0">
                <a:effectLst/>
                <a:latin typeface="+mn-ea"/>
              </a:rPr>
              <a:t>TSRI</a:t>
            </a:r>
            <a:r>
              <a:rPr lang="ja-JP" altLang="en-US" sz="1200" b="1" u="none" strike="noStrike" dirty="0">
                <a:effectLst/>
                <a:latin typeface="+mn-ea"/>
              </a:rPr>
              <a:t>は研究プラットフォームの提供や、高度な測定・製造環境の構築を通じて非常に重要な役割を担っています</a:t>
            </a:r>
          </a:p>
        </p:txBody>
      </p:sp>
      <p:pic>
        <p:nvPicPr>
          <p:cNvPr id="25" name="図 24">
            <a:extLst>
              <a:ext uri="{FF2B5EF4-FFF2-40B4-BE49-F238E27FC236}">
                <a16:creationId xmlns:a16="http://schemas.microsoft.com/office/drawing/2014/main" id="{0D0DC925-1ABE-63DA-2AB9-F6F3F73EC5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939" y="3544931"/>
            <a:ext cx="2305878" cy="2182976"/>
          </a:xfrm>
          <a:prstGeom prst="rect">
            <a:avLst/>
          </a:prstGeom>
        </p:spPr>
      </p:pic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C5E9B150-7189-F454-29E4-88C31878F7F0}"/>
              </a:ext>
            </a:extLst>
          </p:cNvPr>
          <p:cNvSpPr txBox="1"/>
          <p:nvPr/>
        </p:nvSpPr>
        <p:spPr>
          <a:xfrm>
            <a:off x="5933662" y="5783165"/>
            <a:ext cx="19381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1200"/>
              </a:spcAft>
              <a:buNone/>
            </a:pPr>
            <a:r>
              <a:rPr lang="en-US" altLang="ja-JP" sz="1400" b="1" u="none" strike="noStrike" dirty="0">
                <a:effectLst/>
                <a:latin typeface="+mn-ea"/>
              </a:rPr>
              <a:t>PEGASUS-300</a:t>
            </a:r>
            <a:r>
              <a:rPr lang="ja-JP" altLang="en-US" sz="1400" b="1" u="none" strike="noStrike" dirty="0">
                <a:effectLst/>
                <a:latin typeface="+mn-ea"/>
              </a:rPr>
              <a:t>設置</a:t>
            </a: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7D49E7A1-2E0A-958B-BAA9-1BEE261EBCA9}"/>
              </a:ext>
            </a:extLst>
          </p:cNvPr>
          <p:cNvSpPr txBox="1"/>
          <p:nvPr/>
        </p:nvSpPr>
        <p:spPr>
          <a:xfrm>
            <a:off x="805071" y="4351930"/>
            <a:ext cx="286578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1200"/>
              </a:spcAft>
              <a:buNone/>
            </a:pPr>
            <a:r>
              <a:rPr lang="en-US" altLang="ja-JP" sz="1400" b="1" u="none" strike="noStrike" dirty="0">
                <a:effectLst/>
                <a:latin typeface="+mn-ea"/>
              </a:rPr>
              <a:t>PEGASUS-300</a:t>
            </a:r>
            <a:r>
              <a:rPr lang="ja-JP" altLang="en-US" sz="1400" b="1" u="none" strike="noStrike" dirty="0">
                <a:effectLst/>
                <a:latin typeface="+mn-ea"/>
              </a:rPr>
              <a:t>（</a:t>
            </a:r>
            <a:r>
              <a:rPr lang="en-US" altLang="ja-JP" sz="1400" b="1" u="none" strike="noStrike" dirty="0">
                <a:effectLst/>
                <a:latin typeface="+mn-ea"/>
              </a:rPr>
              <a:t>HDP-CVD</a:t>
            </a:r>
            <a:r>
              <a:rPr lang="ja-JP" altLang="en-US" sz="1400" b="1" u="none" strike="noStrike" dirty="0">
                <a:effectLst/>
                <a:latin typeface="+mn-ea"/>
              </a:rPr>
              <a:t>）</a:t>
            </a:r>
          </a:p>
        </p:txBody>
      </p: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F8724516-F4AE-0D4C-1082-5E0BEDB511B9}"/>
              </a:ext>
            </a:extLst>
          </p:cNvPr>
          <p:cNvSpPr txBox="1"/>
          <p:nvPr/>
        </p:nvSpPr>
        <p:spPr>
          <a:xfrm>
            <a:off x="831575" y="4802504"/>
            <a:ext cx="3568148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Aft>
                <a:spcPts val="1200"/>
              </a:spcAft>
              <a:buNone/>
            </a:pPr>
            <a:r>
              <a:rPr lang="en-US" altLang="ja-JP" sz="1200" b="1" u="none" strike="noStrike" dirty="0">
                <a:effectLst/>
                <a:latin typeface="+mn-ea"/>
              </a:rPr>
              <a:t>PEGASUS-300</a:t>
            </a:r>
            <a:r>
              <a:rPr lang="ja-JP" altLang="en-US" sz="1200" b="1" u="none" strike="noStrike" dirty="0">
                <a:effectLst/>
                <a:latin typeface="+mn-ea"/>
              </a:rPr>
              <a:t>（</a:t>
            </a:r>
            <a:r>
              <a:rPr lang="en-US" altLang="ja-JP" sz="1200" b="1" u="none" strike="noStrike" dirty="0">
                <a:effectLst/>
                <a:latin typeface="+mn-ea"/>
              </a:rPr>
              <a:t>HDP-CVD</a:t>
            </a:r>
            <a:r>
              <a:rPr lang="ja-JP" altLang="en-US" sz="1200" b="1" u="none" strike="noStrike" dirty="0">
                <a:effectLst/>
                <a:latin typeface="+mn-ea"/>
              </a:rPr>
              <a:t>）は、</a:t>
            </a:r>
            <a:r>
              <a:rPr lang="en-US" altLang="ja-JP" sz="1200" b="1" u="none" strike="noStrike" dirty="0" err="1">
                <a:effectLst/>
                <a:latin typeface="+mn-ea"/>
              </a:rPr>
              <a:t>SiC</a:t>
            </a:r>
            <a:r>
              <a:rPr lang="ja-JP" altLang="en-US" sz="1200" b="1" dirty="0">
                <a:latin typeface="+mn-ea"/>
              </a:rPr>
              <a:t>、</a:t>
            </a:r>
            <a:r>
              <a:rPr lang="en-US" altLang="ja-JP" sz="1200" b="1" u="none" strike="noStrike" dirty="0" err="1">
                <a:effectLst/>
                <a:latin typeface="+mn-ea"/>
              </a:rPr>
              <a:t>GaN</a:t>
            </a:r>
            <a:r>
              <a:rPr lang="ja-JP" altLang="en-US" sz="1200" b="1" dirty="0">
                <a:latin typeface="+mn-ea"/>
              </a:rPr>
              <a:t>、ダイヤモンドのパワーデバイスと</a:t>
            </a:r>
            <a:r>
              <a:rPr lang="en-US" altLang="ja-JP" sz="1200" b="1" dirty="0">
                <a:latin typeface="+mn-ea"/>
              </a:rPr>
              <a:t>Advanced</a:t>
            </a:r>
            <a:r>
              <a:rPr lang="ja-JP" altLang="en-US" sz="1200" b="1" dirty="0">
                <a:latin typeface="+mn-ea"/>
              </a:rPr>
              <a:t> </a:t>
            </a:r>
            <a:r>
              <a:rPr lang="en-US" altLang="ja-JP" sz="1200" b="1" dirty="0">
                <a:latin typeface="+mn-ea"/>
              </a:rPr>
              <a:t>Packaging</a:t>
            </a:r>
            <a:r>
              <a:rPr lang="ja-JP" altLang="en-US" sz="1200" b="1" dirty="0">
                <a:latin typeface="+mn-ea"/>
              </a:rPr>
              <a:t>の開発を目的として導入されました。</a:t>
            </a:r>
            <a:endParaRPr lang="en-US" altLang="ja-JP" sz="1200" b="1" dirty="0">
              <a:latin typeface="+mn-ea"/>
            </a:endParaRPr>
          </a:p>
          <a:p>
            <a:pPr rtl="0">
              <a:spcAft>
                <a:spcPts val="1200"/>
              </a:spcAft>
              <a:buNone/>
            </a:pPr>
            <a:r>
              <a:rPr lang="en-US" altLang="ja-JP" sz="1200" b="1" u="none" strike="noStrike" dirty="0">
                <a:effectLst/>
                <a:latin typeface="+mn-ea"/>
              </a:rPr>
              <a:t>HDP-CVD</a:t>
            </a:r>
            <a:r>
              <a:rPr lang="ja-JP" altLang="en-US" sz="1200" b="1" u="none" strike="noStrike" dirty="0">
                <a:effectLst/>
                <a:latin typeface="+mn-ea"/>
              </a:rPr>
              <a:t>は、低温で高品位な絶縁膜が形成できる事を特長として、品質の向上、生産性にも期待されています。</a:t>
            </a:r>
          </a:p>
        </p:txBody>
      </p: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2623</TotalTime>
  <Words>161</Words>
  <Application>Microsoft Office PowerPoint</Application>
  <PresentationFormat>A4 210 x 297 mm</PresentationFormat>
  <Paragraphs>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132</cp:revision>
  <cp:lastPrinted>2026-09-08T07:13:03Z</cp:lastPrinted>
  <dcterms:created xsi:type="dcterms:W3CDTF">2022-07-05T09:11:24Z</dcterms:created>
  <dcterms:modified xsi:type="dcterms:W3CDTF">2026-09-11T05:31:22Z</dcterms:modified>
</cp:coreProperties>
</file>