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</p:sldIdLst>
  <p:sldSz cx="9906000" cy="6858000" type="A4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スタイル (中間)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92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1"/>
            </a:lvl1pPr>
            <a:lvl2pPr marL="457181" indent="0" algn="ctr">
              <a:buNone/>
              <a:defRPr sz="2000"/>
            </a:lvl2pPr>
            <a:lvl3pPr marL="914362" indent="0" algn="ctr">
              <a:buNone/>
              <a:defRPr sz="1800"/>
            </a:lvl3pPr>
            <a:lvl4pPr marL="1371543" indent="0" algn="ctr">
              <a:buNone/>
              <a:defRPr sz="1600"/>
            </a:lvl4pPr>
            <a:lvl5pPr marL="1828723" indent="0" algn="ctr">
              <a:buNone/>
              <a:defRPr sz="1600"/>
            </a:lvl5pPr>
            <a:lvl6pPr marL="2285905" indent="0" algn="ctr">
              <a:buNone/>
              <a:defRPr sz="1600"/>
            </a:lvl6pPr>
            <a:lvl7pPr marL="2743085" indent="0" algn="ctr">
              <a:buNone/>
              <a:defRPr sz="1600"/>
            </a:lvl7pPr>
            <a:lvl8pPr marL="3200266" indent="0" algn="ctr">
              <a:buNone/>
              <a:defRPr sz="1600"/>
            </a:lvl8pPr>
            <a:lvl9pPr marL="3657446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848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497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</p:spPr>
        <p:txBody>
          <a:bodyPr/>
          <a:lstStyle>
            <a:lvl1pPr marL="0" indent="0">
              <a:buNone/>
              <a:defRPr sz="2401">
                <a:solidFill>
                  <a:schemeClr val="tx1"/>
                </a:solidFill>
              </a:defRPr>
            </a:lvl1pPr>
            <a:lvl2pPr marL="45718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7822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187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6"/>
            <a:ext cx="4190702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4208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8036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694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401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8563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81" indent="0">
              <a:buNone/>
              <a:defRPr sz="2799"/>
            </a:lvl2pPr>
            <a:lvl3pPr marL="914362" indent="0">
              <a:buNone/>
              <a:defRPr sz="2401"/>
            </a:lvl3pPr>
            <a:lvl4pPr marL="1371543" indent="0">
              <a:buNone/>
              <a:defRPr sz="2000"/>
            </a:lvl4pPr>
            <a:lvl5pPr marL="1828723" indent="0">
              <a:buNone/>
              <a:defRPr sz="2000"/>
            </a:lvl5pPr>
            <a:lvl6pPr marL="2285905" indent="0">
              <a:buNone/>
              <a:defRPr sz="2000"/>
            </a:lvl6pPr>
            <a:lvl7pPr marL="2743085" indent="0">
              <a:buNone/>
              <a:defRPr sz="2000"/>
            </a:lvl7pPr>
            <a:lvl8pPr marL="3200266" indent="0">
              <a:buNone/>
              <a:defRPr sz="2000"/>
            </a:lvl8pPr>
            <a:lvl9pPr marL="3657446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59979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7772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956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5213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362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1" indent="-228591" algn="l" defTabSz="91436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771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1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4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2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A1D45-1D96-1335-C040-81DF97E61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4C268375-1B97-FCE0-B129-E6736D86BAA4}"/>
              </a:ext>
            </a:extLst>
          </p:cNvPr>
          <p:cNvSpPr txBox="1"/>
          <p:nvPr/>
        </p:nvSpPr>
        <p:spPr>
          <a:xfrm>
            <a:off x="2040835" y="332429"/>
            <a:ext cx="70634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200" b="1" dirty="0">
                <a:latin typeface="Arial Black" panose="020B0A04020102020204" pitchFamily="34" charset="0"/>
              </a:rPr>
              <a:t>TSV</a:t>
            </a:r>
            <a:r>
              <a:rPr kumimoji="1" lang="ja-JP" altLang="en-US" sz="3200" b="1" dirty="0">
                <a:latin typeface="Arial Black" panose="020B0A04020102020204" pitchFamily="34" charset="0"/>
              </a:rPr>
              <a:t>（</a:t>
            </a:r>
            <a:r>
              <a:rPr kumimoji="1" lang="en-US" altLang="ja-JP" sz="3200" b="1" dirty="0">
                <a:latin typeface="Arial Black" panose="020B0A04020102020204" pitchFamily="34" charset="0"/>
              </a:rPr>
              <a:t>Through Silicon Via</a:t>
            </a:r>
            <a:r>
              <a:rPr kumimoji="1" lang="ja-JP" altLang="en-US" sz="3200" b="1" dirty="0">
                <a:latin typeface="Arial Black" panose="020B0A04020102020204" pitchFamily="34" charset="0"/>
              </a:rPr>
              <a:t>）</a:t>
            </a:r>
            <a:endParaRPr kumimoji="1" lang="ja-JP" altLang="en-US" sz="2400" b="1" dirty="0">
              <a:latin typeface="Arial Black" panose="020B0A04020102020204" pitchFamily="34" charset="0"/>
            </a:endParaRPr>
          </a:p>
        </p:txBody>
      </p:sp>
      <p:sp>
        <p:nvSpPr>
          <p:cNvPr id="3" name="直角三角形 2">
            <a:extLst>
              <a:ext uri="{FF2B5EF4-FFF2-40B4-BE49-F238E27FC236}">
                <a16:creationId xmlns:a16="http://schemas.microsoft.com/office/drawing/2014/main" id="{E17BF163-6C7E-AD80-B7A5-BC2C3446C7EC}"/>
              </a:ext>
            </a:extLst>
          </p:cNvPr>
          <p:cNvSpPr/>
          <p:nvPr/>
        </p:nvSpPr>
        <p:spPr>
          <a:xfrm rot="5400000">
            <a:off x="148106" y="160985"/>
            <a:ext cx="1030310" cy="1017432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直角三角形 3">
            <a:extLst>
              <a:ext uri="{FF2B5EF4-FFF2-40B4-BE49-F238E27FC236}">
                <a16:creationId xmlns:a16="http://schemas.microsoft.com/office/drawing/2014/main" id="{F4AE8237-A8A7-D3EC-D9EE-4C5E3E904D08}"/>
              </a:ext>
            </a:extLst>
          </p:cNvPr>
          <p:cNvSpPr/>
          <p:nvPr/>
        </p:nvSpPr>
        <p:spPr>
          <a:xfrm rot="16200000">
            <a:off x="8729729" y="5694608"/>
            <a:ext cx="1023871" cy="1045336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0FC4D490-6D04-F804-357E-1A811F6AA67F}"/>
              </a:ext>
            </a:extLst>
          </p:cNvPr>
          <p:cNvSpPr/>
          <p:nvPr/>
        </p:nvSpPr>
        <p:spPr>
          <a:xfrm>
            <a:off x="128788" y="154548"/>
            <a:ext cx="9633398" cy="6555346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7455B4FD-7C88-5C3B-1BEF-3554735667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549" y="2488899"/>
            <a:ext cx="5486400" cy="2657296"/>
          </a:xfrm>
          <a:prstGeom prst="rect">
            <a:avLst/>
          </a:prstGeom>
        </p:spPr>
      </p:pic>
      <p:graphicFrame>
        <p:nvGraphicFramePr>
          <p:cNvPr id="7" name="表 6">
            <a:extLst>
              <a:ext uri="{FF2B5EF4-FFF2-40B4-BE49-F238E27FC236}">
                <a16:creationId xmlns:a16="http://schemas.microsoft.com/office/drawing/2014/main" id="{AD3A5F8F-761C-F105-2DDA-DD95F8FB62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6803869"/>
              </p:ext>
            </p:extLst>
          </p:nvPr>
        </p:nvGraphicFramePr>
        <p:xfrm>
          <a:off x="6248400" y="2553402"/>
          <a:ext cx="3166056" cy="256032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425164">
                  <a:extLst>
                    <a:ext uri="{9D8B030D-6E8A-4147-A177-3AD203B41FA5}">
                      <a16:colId xmlns:a16="http://schemas.microsoft.com/office/drawing/2014/main" val="3021356237"/>
                    </a:ext>
                  </a:extLst>
                </a:gridCol>
                <a:gridCol w="1740892">
                  <a:extLst>
                    <a:ext uri="{9D8B030D-6E8A-4147-A177-3AD203B41FA5}">
                      <a16:colId xmlns:a16="http://schemas.microsoft.com/office/drawing/2014/main" val="73697229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Item</a:t>
                      </a:r>
                      <a:endParaRPr kumimoji="1" lang="ja-JP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Contents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30379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Equipment</a:t>
                      </a:r>
                      <a:endParaRPr kumimoji="1" lang="ja-JP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HDP-CVD</a:t>
                      </a:r>
                      <a:endParaRPr kumimoji="1" lang="ja-JP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1577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Substrate</a:t>
                      </a:r>
                      <a:endParaRPr kumimoji="1" lang="ja-JP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φ300mm</a:t>
                      </a: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Si</a:t>
                      </a: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Wafer</a:t>
                      </a:r>
                      <a:endParaRPr kumimoji="1" lang="ja-JP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51307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Structure</a:t>
                      </a:r>
                      <a:endParaRPr kumimoji="1" lang="ja-JP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Via</a:t>
                      </a: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：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φ2µ</a:t>
                      </a: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ｍ、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Depth</a:t>
                      </a: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：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13µm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35529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Film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SiO2</a:t>
                      </a:r>
                      <a:endParaRPr kumimoji="1" lang="ja-JP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67015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Film thickness</a:t>
                      </a:r>
                      <a:endParaRPr kumimoji="1" lang="ja-JP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Sidewall</a:t>
                      </a: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：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100nm aim</a:t>
                      </a:r>
                      <a:endParaRPr kumimoji="1" lang="ja-JP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37326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Material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SiH4</a:t>
                      </a:r>
                      <a:endParaRPr kumimoji="1" lang="ja-JP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56110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Temperature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&lt;200</a:t>
                      </a: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℃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70606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Refractive index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1.46</a:t>
                      </a:r>
                      <a:endParaRPr kumimoji="1" lang="ja-JP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125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Withstand voltage</a:t>
                      </a:r>
                      <a:endParaRPr kumimoji="1" lang="ja-JP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10MV/cm</a:t>
                      </a:r>
                      <a:endParaRPr kumimoji="1" lang="ja-JP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43361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Leakage current</a:t>
                      </a:r>
                      <a:endParaRPr kumimoji="1" lang="ja-JP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2×10</a:t>
                      </a:r>
                      <a:r>
                        <a:rPr kumimoji="1" lang="en-US" altLang="ja-JP" sz="800" b="1" baseline="300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-9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A/cm</a:t>
                      </a:r>
                      <a:r>
                        <a:rPr kumimoji="1" lang="en-US" altLang="ja-JP" sz="800" b="1" baseline="300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kumimoji="1" lang="ja-JP" altLang="en-US" sz="800" b="1" baseline="30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72489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H</a:t>
                      </a: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（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Hydrogen amount</a:t>
                      </a: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1" lang="ja-JP" altLang="en-US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＜</a:t>
                      </a:r>
                      <a:r>
                        <a:rPr kumimoji="1" lang="en-US" altLang="ja-JP" sz="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5%</a:t>
                      </a:r>
                      <a:endParaRPr kumimoji="1" lang="ja-JP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4518747"/>
                  </a:ext>
                </a:extLst>
              </a:tr>
            </a:tbl>
          </a:graphicData>
        </a:graphic>
      </p:graphicFrame>
      <p:cxnSp>
        <p:nvCxnSpPr>
          <p:cNvPr id="8" name="直線コネクタ 7">
            <a:extLst>
              <a:ext uri="{FF2B5EF4-FFF2-40B4-BE49-F238E27FC236}">
                <a16:creationId xmlns:a16="http://schemas.microsoft.com/office/drawing/2014/main" id="{6B7CCF76-00A1-2F26-BACB-688B2B1EAB8C}"/>
              </a:ext>
            </a:extLst>
          </p:cNvPr>
          <p:cNvCxnSpPr/>
          <p:nvPr/>
        </p:nvCxnSpPr>
        <p:spPr>
          <a:xfrm>
            <a:off x="689113" y="1046922"/>
            <a:ext cx="8428382" cy="0"/>
          </a:xfrm>
          <a:prstGeom prst="line">
            <a:avLst/>
          </a:prstGeom>
          <a:ln w="63500" cmpd="dbl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491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2585</TotalTime>
  <Words>70</Words>
  <Application>Microsoft Office PowerPoint</Application>
  <PresentationFormat>A4 210 x 297 mm</PresentationFormat>
  <Paragraphs>25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泰広 城下</cp:lastModifiedBy>
  <cp:revision>142</cp:revision>
  <cp:lastPrinted>2026-09-08T07:13:03Z</cp:lastPrinted>
  <dcterms:created xsi:type="dcterms:W3CDTF">2022-07-05T09:11:24Z</dcterms:created>
  <dcterms:modified xsi:type="dcterms:W3CDTF">2026-09-11T04:23:34Z</dcterms:modified>
</cp:coreProperties>
</file>