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3316356" y="372186"/>
            <a:ext cx="3273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dirty="0">
                <a:latin typeface="Arial Black" panose="020B0A04020102020204" pitchFamily="34" charset="0"/>
              </a:rPr>
              <a:t>水蒸気バリア膜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Rectangle 53">
            <a:extLst>
              <a:ext uri="{FF2B5EF4-FFF2-40B4-BE49-F238E27FC236}">
                <a16:creationId xmlns:a16="http://schemas.microsoft.com/office/drawing/2014/main" id="{D5C2B3C9-4685-3FE4-280A-26BA638D9B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9443" y="1424293"/>
            <a:ext cx="206533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測定波長 ： </a:t>
            </a:r>
            <a:r>
              <a:rPr lang="en-US" altLang="ja-JP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633</a:t>
            </a:r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ｎｍ</a:t>
            </a:r>
          </a:p>
        </p:txBody>
      </p:sp>
      <p:sp>
        <p:nvSpPr>
          <p:cNvPr id="7" name="Rectangle 55">
            <a:extLst>
              <a:ext uri="{FF2B5EF4-FFF2-40B4-BE49-F238E27FC236}">
                <a16:creationId xmlns:a16="http://schemas.microsoft.com/office/drawing/2014/main" id="{68978934-741B-08D9-FCA6-81FCD8482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0464" y="2950533"/>
            <a:ext cx="3019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測定方法：</a:t>
            </a:r>
            <a:r>
              <a:rPr lang="en-US" altLang="ja-JP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Mocon</a:t>
            </a:r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法（</a:t>
            </a:r>
            <a:r>
              <a:rPr lang="en-US" altLang="ja-JP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40</a:t>
            </a:r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℃</a:t>
            </a:r>
            <a:r>
              <a:rPr lang="en-US" altLang="ja-JP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×90%</a:t>
            </a:r>
            <a:r>
              <a:rPr lang="ja-JP" altLang="en-US" sz="1050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）</a:t>
            </a:r>
          </a:p>
        </p:txBody>
      </p:sp>
      <p:graphicFrame>
        <p:nvGraphicFramePr>
          <p:cNvPr id="8" name="Group 193">
            <a:extLst>
              <a:ext uri="{FF2B5EF4-FFF2-40B4-BE49-F238E27FC236}">
                <a16:creationId xmlns:a16="http://schemas.microsoft.com/office/drawing/2014/main" id="{CF428065-8CA4-1814-D6A2-17997C4B15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28915"/>
              </p:ext>
            </p:extLst>
          </p:nvPr>
        </p:nvGraphicFramePr>
        <p:xfrm>
          <a:off x="1434715" y="3349293"/>
          <a:ext cx="6842124" cy="10058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8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25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7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膜 種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膜　厚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水蒸気透過率（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g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</a:t>
                      </a:r>
                      <a:r>
                        <a:rPr kumimoji="1" lang="ja-JP" altLang="en-US" sz="1050" b="1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２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d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7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100nm 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（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</a:t>
                      </a:r>
                      <a:r>
                        <a:rPr kumimoji="1" lang="en-US" altLang="ja-JP" sz="1050" b="1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-3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ｇ以下 （</a:t>
                      </a:r>
                      <a:r>
                        <a:rPr kumimoji="1" lang="en-US" altLang="ja-JP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10</a:t>
                      </a:r>
                      <a:r>
                        <a:rPr kumimoji="1" lang="en-US" altLang="ja-JP" sz="105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-5</a:t>
                      </a:r>
                      <a:r>
                        <a:rPr kumimoji="1" lang="ja-JP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 </a:t>
                      </a:r>
                      <a:r>
                        <a:rPr kumimoji="1" lang="en-US" altLang="ja-JP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g</a:t>
                      </a:r>
                      <a:r>
                        <a:rPr kumimoji="1" lang="ja-JP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以下）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7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100nm 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（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</a:t>
                      </a:r>
                      <a:r>
                        <a:rPr kumimoji="1" lang="en-US" altLang="ja-JP" sz="1050" b="1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-3</a:t>
                      </a:r>
                      <a:r>
                        <a:rPr kumimoji="1" lang="ja-JP" alt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ｇ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以下 （</a:t>
                      </a:r>
                      <a:r>
                        <a:rPr kumimoji="1" lang="en-US" altLang="ja-JP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10</a:t>
                      </a:r>
                      <a:r>
                        <a:rPr kumimoji="1" lang="en-US" altLang="ja-JP" sz="105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-5</a:t>
                      </a:r>
                      <a:r>
                        <a:rPr kumimoji="1" lang="ja-JP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ｇ以下）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7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</a:t>
                      </a:r>
                      <a:r>
                        <a:rPr kumimoji="1" lang="en-US" altLang="ja-JP" sz="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</a:t>
                      </a:r>
                      <a:endParaRPr kumimoji="1" lang="ja-JP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100nm 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（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</a:t>
                      </a:r>
                      <a:r>
                        <a:rPr kumimoji="1" lang="en-US" altLang="ja-JP" sz="1050" b="1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-1</a:t>
                      </a:r>
                      <a:r>
                        <a:rPr kumimoji="1" lang="ja-JP" alt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ｇ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以下 （</a:t>
                      </a:r>
                      <a:r>
                        <a:rPr kumimoji="1" lang="en-US" altLang="ja-JP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10</a:t>
                      </a:r>
                      <a:r>
                        <a:rPr kumimoji="1" lang="en-US" altLang="ja-JP" sz="105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-2</a:t>
                      </a:r>
                      <a:r>
                        <a:rPr kumimoji="1" lang="ja-JP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游ゴシック" panose="020B0400000000000000" pitchFamily="50" charset="-128"/>
                          <a:ea typeface="游ゴシック" panose="020B0400000000000000" pitchFamily="50" charset="-128"/>
                          <a:cs typeface="+mn-cs"/>
                        </a:rPr>
                        <a:t>ｇ以下）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Group 90">
            <a:extLst>
              <a:ext uri="{FF2B5EF4-FFF2-40B4-BE49-F238E27FC236}">
                <a16:creationId xmlns:a16="http://schemas.microsoft.com/office/drawing/2014/main" id="{356673D1-5DC5-9F83-A495-AE51394A2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097753"/>
              </p:ext>
            </p:extLst>
          </p:nvPr>
        </p:nvGraphicFramePr>
        <p:xfrm>
          <a:off x="1434715" y="3000988"/>
          <a:ext cx="1325429" cy="304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325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9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4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 </a:t>
                      </a:r>
                      <a:r>
                        <a:rPr kumimoji="1" lang="ja-JP" altLang="en-US" sz="12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ガスバリア特性</a:t>
                      </a:r>
                      <a:endParaRPr kumimoji="1" lang="ja-JP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Group 205">
            <a:extLst>
              <a:ext uri="{FF2B5EF4-FFF2-40B4-BE49-F238E27FC236}">
                <a16:creationId xmlns:a16="http://schemas.microsoft.com/office/drawing/2014/main" id="{FDC268FD-2106-45B9-92D5-6FBC607D2D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855438"/>
              </p:ext>
            </p:extLst>
          </p:nvPr>
        </p:nvGraphicFramePr>
        <p:xfrm>
          <a:off x="1434715" y="1488525"/>
          <a:ext cx="893381" cy="2743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93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1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2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 </a:t>
                      </a:r>
                      <a:r>
                        <a:rPr kumimoji="1" lang="ja-JP" altLang="en-US" sz="12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光学特性</a:t>
                      </a:r>
                      <a:endParaRPr kumimoji="1" lang="ja-JP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Group 170">
            <a:extLst>
              <a:ext uri="{FF2B5EF4-FFF2-40B4-BE49-F238E27FC236}">
                <a16:creationId xmlns:a16="http://schemas.microsoft.com/office/drawing/2014/main" id="{F3F3E0FC-AE48-1EA7-E124-17EE6A0AAA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683321"/>
              </p:ext>
            </p:extLst>
          </p:nvPr>
        </p:nvGraphicFramePr>
        <p:xfrm>
          <a:off x="1434715" y="1816914"/>
          <a:ext cx="6848475" cy="10058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6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7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1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膜 種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屈折率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消衰係数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1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2.0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0.0001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1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1.758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0.0000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1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</a:t>
                      </a:r>
                      <a:r>
                        <a:rPr kumimoji="1" lang="en-US" altLang="ja-JP" sz="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</a:t>
                      </a:r>
                      <a:endParaRPr kumimoji="1" lang="ja-JP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1.45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0.0000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1448" marR="91448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2" name="Group 204">
            <a:extLst>
              <a:ext uri="{FF2B5EF4-FFF2-40B4-BE49-F238E27FC236}">
                <a16:creationId xmlns:a16="http://schemas.microsoft.com/office/drawing/2014/main" id="{329DE928-B1F0-C90B-93E6-14733727A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24177"/>
              </p:ext>
            </p:extLst>
          </p:nvPr>
        </p:nvGraphicFramePr>
        <p:xfrm>
          <a:off x="1434715" y="4540211"/>
          <a:ext cx="2333541" cy="2743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333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2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応力＆成膜、エッチングレート</a:t>
                      </a:r>
                      <a:endParaRPr kumimoji="1" lang="ja-JP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Group 218">
            <a:extLst>
              <a:ext uri="{FF2B5EF4-FFF2-40B4-BE49-F238E27FC236}">
                <a16:creationId xmlns:a16="http://schemas.microsoft.com/office/drawing/2014/main" id="{E7DD3522-CD56-2292-B1F6-508D3A1487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93068"/>
              </p:ext>
            </p:extLst>
          </p:nvPr>
        </p:nvGraphicFramePr>
        <p:xfrm>
          <a:off x="1441214" y="4861461"/>
          <a:ext cx="6851651" cy="10058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46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8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36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膜　 種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屈折率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Stress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成膜レート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ｴｯﾁﾝｸﾞ（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BHF:5%)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6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2.1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～－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500MPa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50nm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6nm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6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1.6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1.80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～－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200MPa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300nm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SiO</a:t>
                      </a:r>
                      <a:r>
                        <a:rPr kumimoji="1" lang="en-US" altLang="ja-JP" sz="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2</a:t>
                      </a:r>
                      <a:endParaRPr kumimoji="1" lang="ja-JP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1.46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endParaRPr kumimoji="1" lang="en-US" altLang="ja-JP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～－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100MPa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～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300nm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en-US" altLang="ja-JP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30nm</a:t>
                      </a:r>
                      <a:r>
                        <a:rPr kumimoji="1" lang="ja-JP" altLang="en-US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／</a:t>
                      </a:r>
                      <a:r>
                        <a:rPr kumimoji="1" lang="en-US" altLang="ja-JP" sz="105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min</a:t>
                      </a:r>
                      <a:endParaRPr kumimoji="1" lang="ja-JP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5" name="直線コネクタ 14">
            <a:extLst>
              <a:ext uri="{FF2B5EF4-FFF2-40B4-BE49-F238E27FC236}">
                <a16:creationId xmlns:a16="http://schemas.microsoft.com/office/drawing/2014/main" id="{5F480DF8-C523-03BF-258C-3F6F00419171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2585</TotalTime>
  <Words>152</Words>
  <Application>Microsoft Office PowerPoint</Application>
  <PresentationFormat>A4 210 x 297 mm</PresentationFormat>
  <Paragraphs>50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143</cp:revision>
  <cp:lastPrinted>2026-09-08T07:13:03Z</cp:lastPrinted>
  <dcterms:created xsi:type="dcterms:W3CDTF">2022-07-05T09:11:24Z</dcterms:created>
  <dcterms:modified xsi:type="dcterms:W3CDTF">2026-09-11T04:24:00Z</dcterms:modified>
</cp:coreProperties>
</file>